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3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2" r:id="rId6"/>
    <p:sldId id="260" r:id="rId7"/>
    <p:sldId id="265" r:id="rId8"/>
    <p:sldId id="266" r:id="rId9"/>
    <p:sldId id="263" r:id="rId10"/>
    <p:sldId id="267" r:id="rId11"/>
    <p:sldId id="264" r:id="rId12"/>
    <p:sldId id="269" r:id="rId13"/>
    <p:sldId id="268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4DBD7F-8433-4143-99A2-6C34964750DD}" v="149" dt="2019-10-18T03:44:43.70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92799" autoAdjust="0"/>
  </p:normalViewPr>
  <p:slideViewPr>
    <p:cSldViewPr snapToGrid="0">
      <p:cViewPr varScale="1">
        <p:scale>
          <a:sx n="61" d="100"/>
          <a:sy n="61" d="100"/>
        </p:scale>
        <p:origin x="8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E4E6A8-2939-4EA6-ADF4-6958ABFA7616}" type="datetimeFigureOut">
              <a:rPr lang="en-US" smtClean="0"/>
              <a:t>10/17/2019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8CF3F5-881F-4104-B80D-43AD92272A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966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F3F5-881F-4104-B80D-43AD92272A0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82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F3F5-881F-4104-B80D-43AD92272A0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5703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F3F5-881F-4104-B80D-43AD92272A0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2176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F3F5-881F-4104-B80D-43AD92272A0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46401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F3F5-881F-4104-B80D-43AD92272A0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5308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F3F5-881F-4104-B80D-43AD92272A0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6408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8CF3F5-881F-4104-B80D-43AD92272A0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4408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999767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979296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4629447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966839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ED291B17-9318-49DB-B28B-6E5994AE9581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16252896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226259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2894031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049543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00887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ED291B17-9318-49DB-B28B-6E5994AE9581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48048443"/>
      </p:ext>
    </p:extLst>
  </p:cSld>
  <p:clrMapOvr>
    <a:masterClrMapping/>
  </p:clrMapOvr>
  <p:hf sldNum="0" hdr="0" ftr="0" dt="0"/>
  <p:extLst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ED291B17-9318-49DB-B28B-6E5994AE9581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8564906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10/17/2019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84651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749" r:id="rId6"/>
    <p:sldLayoutId id="2147483750" r:id="rId7"/>
    <p:sldLayoutId id="2147483751" r:id="rId8"/>
    <p:sldLayoutId id="2147483752" r:id="rId9"/>
    <p:sldLayoutId id="2147483753" r:id="rId10"/>
    <p:sldLayoutId id="2147483754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0E624BD9-62FB-467A-ACDC-4836ADC5FE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6" name="Freeform 13">
            <a:extLst>
              <a:ext uri="{FF2B5EF4-FFF2-40B4-BE49-F238E27FC236}">
                <a16:creationId xmlns:a16="http://schemas.microsoft.com/office/drawing/2014/main" id="{4C973920-672E-443D-8D2E-2D1E3853A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141730" y="0"/>
            <a:ext cx="7789615" cy="6858000"/>
          </a:xfrm>
          <a:custGeom>
            <a:avLst/>
            <a:gdLst>
              <a:gd name="connsiteX0" fmla="*/ 9807836 w 9807836"/>
              <a:gd name="connsiteY0" fmla="*/ 0 h 6858000"/>
              <a:gd name="connsiteX1" fmla="*/ 0 w 9807836"/>
              <a:gd name="connsiteY1" fmla="*/ 0 h 6858000"/>
              <a:gd name="connsiteX2" fmla="*/ 26987 w 9807836"/>
              <a:gd name="connsiteY2" fmla="*/ 87312 h 6858000"/>
              <a:gd name="connsiteX3" fmla="*/ 52387 w 9807836"/>
              <a:gd name="connsiteY3" fmla="*/ 174625 h 6858000"/>
              <a:gd name="connsiteX4" fmla="*/ 77787 w 9807836"/>
              <a:gd name="connsiteY4" fmla="*/ 263525 h 6858000"/>
              <a:gd name="connsiteX5" fmla="*/ 100012 w 9807836"/>
              <a:gd name="connsiteY5" fmla="*/ 354012 h 6858000"/>
              <a:gd name="connsiteX6" fmla="*/ 127000 w 9807836"/>
              <a:gd name="connsiteY6" fmla="*/ 441325 h 6858000"/>
              <a:gd name="connsiteX7" fmla="*/ 155575 w 9807836"/>
              <a:gd name="connsiteY7" fmla="*/ 525462 h 6858000"/>
              <a:gd name="connsiteX8" fmla="*/ 192087 w 9807836"/>
              <a:gd name="connsiteY8" fmla="*/ 604837 h 6858000"/>
              <a:gd name="connsiteX9" fmla="*/ 234950 w 9807836"/>
              <a:gd name="connsiteY9" fmla="*/ 677862 h 6858000"/>
              <a:gd name="connsiteX10" fmla="*/ 282575 w 9807836"/>
              <a:gd name="connsiteY10" fmla="*/ 739775 h 6858000"/>
              <a:gd name="connsiteX11" fmla="*/ 334962 w 9807836"/>
              <a:gd name="connsiteY11" fmla="*/ 798512 h 6858000"/>
              <a:gd name="connsiteX12" fmla="*/ 395287 w 9807836"/>
              <a:gd name="connsiteY12" fmla="*/ 852487 h 6858000"/>
              <a:gd name="connsiteX13" fmla="*/ 458787 w 9807836"/>
              <a:gd name="connsiteY13" fmla="*/ 906462 h 6858000"/>
              <a:gd name="connsiteX14" fmla="*/ 525462 w 9807836"/>
              <a:gd name="connsiteY14" fmla="*/ 957262 h 6858000"/>
              <a:gd name="connsiteX15" fmla="*/ 592137 w 9807836"/>
              <a:gd name="connsiteY15" fmla="*/ 1008062 h 6858000"/>
              <a:gd name="connsiteX16" fmla="*/ 660400 w 9807836"/>
              <a:gd name="connsiteY16" fmla="*/ 1060450 h 6858000"/>
              <a:gd name="connsiteX17" fmla="*/ 725487 w 9807836"/>
              <a:gd name="connsiteY17" fmla="*/ 1111250 h 6858000"/>
              <a:gd name="connsiteX18" fmla="*/ 787400 w 9807836"/>
              <a:gd name="connsiteY18" fmla="*/ 1165225 h 6858000"/>
              <a:gd name="connsiteX19" fmla="*/ 844550 w 9807836"/>
              <a:gd name="connsiteY19" fmla="*/ 1223962 h 6858000"/>
              <a:gd name="connsiteX20" fmla="*/ 896937 w 9807836"/>
              <a:gd name="connsiteY20" fmla="*/ 1282700 h 6858000"/>
              <a:gd name="connsiteX21" fmla="*/ 939800 w 9807836"/>
              <a:gd name="connsiteY21" fmla="*/ 1346200 h 6858000"/>
              <a:gd name="connsiteX22" fmla="*/ 976312 w 9807836"/>
              <a:gd name="connsiteY22" fmla="*/ 1417637 h 6858000"/>
              <a:gd name="connsiteX23" fmla="*/ 998537 w 9807836"/>
              <a:gd name="connsiteY23" fmla="*/ 1487487 h 6858000"/>
              <a:gd name="connsiteX24" fmla="*/ 1012825 w 9807836"/>
              <a:gd name="connsiteY24" fmla="*/ 1565275 h 6858000"/>
              <a:gd name="connsiteX25" fmla="*/ 1019175 w 9807836"/>
              <a:gd name="connsiteY25" fmla="*/ 1641475 h 6858000"/>
              <a:gd name="connsiteX26" fmla="*/ 1017587 w 9807836"/>
              <a:gd name="connsiteY26" fmla="*/ 1722437 h 6858000"/>
              <a:gd name="connsiteX27" fmla="*/ 1011237 w 9807836"/>
              <a:gd name="connsiteY27" fmla="*/ 1803400 h 6858000"/>
              <a:gd name="connsiteX28" fmla="*/ 1003300 w 9807836"/>
              <a:gd name="connsiteY28" fmla="*/ 1887537 h 6858000"/>
              <a:gd name="connsiteX29" fmla="*/ 992187 w 9807836"/>
              <a:gd name="connsiteY29" fmla="*/ 1971675 h 6858000"/>
              <a:gd name="connsiteX30" fmla="*/ 979487 w 9807836"/>
              <a:gd name="connsiteY30" fmla="*/ 2055812 h 6858000"/>
              <a:gd name="connsiteX31" fmla="*/ 969962 w 9807836"/>
              <a:gd name="connsiteY31" fmla="*/ 2139950 h 6858000"/>
              <a:gd name="connsiteX32" fmla="*/ 963612 w 9807836"/>
              <a:gd name="connsiteY32" fmla="*/ 2224087 h 6858000"/>
              <a:gd name="connsiteX33" fmla="*/ 958850 w 9807836"/>
              <a:gd name="connsiteY33" fmla="*/ 2305050 h 6858000"/>
              <a:gd name="connsiteX34" fmla="*/ 963612 w 9807836"/>
              <a:gd name="connsiteY34" fmla="*/ 2384425 h 6858000"/>
              <a:gd name="connsiteX35" fmla="*/ 973137 w 9807836"/>
              <a:gd name="connsiteY35" fmla="*/ 2462212 h 6858000"/>
              <a:gd name="connsiteX36" fmla="*/ 993775 w 9807836"/>
              <a:gd name="connsiteY36" fmla="*/ 2543175 h 6858000"/>
              <a:gd name="connsiteX37" fmla="*/ 1025525 w 9807836"/>
              <a:gd name="connsiteY37" fmla="*/ 2622550 h 6858000"/>
              <a:gd name="connsiteX38" fmla="*/ 1063625 w 9807836"/>
              <a:gd name="connsiteY38" fmla="*/ 2701925 h 6858000"/>
              <a:gd name="connsiteX39" fmla="*/ 1106487 w 9807836"/>
              <a:gd name="connsiteY39" fmla="*/ 2781300 h 6858000"/>
              <a:gd name="connsiteX40" fmla="*/ 1150937 w 9807836"/>
              <a:gd name="connsiteY40" fmla="*/ 2859087 h 6858000"/>
              <a:gd name="connsiteX41" fmla="*/ 1198562 w 9807836"/>
              <a:gd name="connsiteY41" fmla="*/ 2938462 h 6858000"/>
              <a:gd name="connsiteX42" fmla="*/ 1241425 w 9807836"/>
              <a:gd name="connsiteY42" fmla="*/ 3017837 h 6858000"/>
              <a:gd name="connsiteX43" fmla="*/ 1284288 w 9807836"/>
              <a:gd name="connsiteY43" fmla="*/ 3098800 h 6858000"/>
              <a:gd name="connsiteX44" fmla="*/ 1320800 w 9807836"/>
              <a:gd name="connsiteY44" fmla="*/ 3179762 h 6858000"/>
              <a:gd name="connsiteX45" fmla="*/ 1349375 w 9807836"/>
              <a:gd name="connsiteY45" fmla="*/ 3260725 h 6858000"/>
              <a:gd name="connsiteX46" fmla="*/ 1365250 w 9807836"/>
              <a:gd name="connsiteY46" fmla="*/ 3343275 h 6858000"/>
              <a:gd name="connsiteX47" fmla="*/ 1374775 w 9807836"/>
              <a:gd name="connsiteY47" fmla="*/ 3429000 h 6858000"/>
              <a:gd name="connsiteX48" fmla="*/ 1365250 w 9807836"/>
              <a:gd name="connsiteY48" fmla="*/ 3514725 h 6858000"/>
              <a:gd name="connsiteX49" fmla="*/ 1349375 w 9807836"/>
              <a:gd name="connsiteY49" fmla="*/ 3597275 h 6858000"/>
              <a:gd name="connsiteX50" fmla="*/ 1320800 w 9807836"/>
              <a:gd name="connsiteY50" fmla="*/ 3678237 h 6858000"/>
              <a:gd name="connsiteX51" fmla="*/ 1284288 w 9807836"/>
              <a:gd name="connsiteY51" fmla="*/ 3759200 h 6858000"/>
              <a:gd name="connsiteX52" fmla="*/ 1241425 w 9807836"/>
              <a:gd name="connsiteY52" fmla="*/ 3840162 h 6858000"/>
              <a:gd name="connsiteX53" fmla="*/ 1198562 w 9807836"/>
              <a:gd name="connsiteY53" fmla="*/ 3919537 h 6858000"/>
              <a:gd name="connsiteX54" fmla="*/ 1150937 w 9807836"/>
              <a:gd name="connsiteY54" fmla="*/ 3998912 h 6858000"/>
              <a:gd name="connsiteX55" fmla="*/ 1106487 w 9807836"/>
              <a:gd name="connsiteY55" fmla="*/ 4076700 h 6858000"/>
              <a:gd name="connsiteX56" fmla="*/ 1063625 w 9807836"/>
              <a:gd name="connsiteY56" fmla="*/ 4156075 h 6858000"/>
              <a:gd name="connsiteX57" fmla="*/ 1025525 w 9807836"/>
              <a:gd name="connsiteY57" fmla="*/ 4235450 h 6858000"/>
              <a:gd name="connsiteX58" fmla="*/ 993775 w 9807836"/>
              <a:gd name="connsiteY58" fmla="*/ 4314825 h 6858000"/>
              <a:gd name="connsiteX59" fmla="*/ 973137 w 9807836"/>
              <a:gd name="connsiteY59" fmla="*/ 4395787 h 6858000"/>
              <a:gd name="connsiteX60" fmla="*/ 963612 w 9807836"/>
              <a:gd name="connsiteY60" fmla="*/ 4473575 h 6858000"/>
              <a:gd name="connsiteX61" fmla="*/ 958850 w 9807836"/>
              <a:gd name="connsiteY61" fmla="*/ 4552950 h 6858000"/>
              <a:gd name="connsiteX62" fmla="*/ 963612 w 9807836"/>
              <a:gd name="connsiteY62" fmla="*/ 4633912 h 6858000"/>
              <a:gd name="connsiteX63" fmla="*/ 969962 w 9807836"/>
              <a:gd name="connsiteY63" fmla="*/ 4718050 h 6858000"/>
              <a:gd name="connsiteX64" fmla="*/ 979487 w 9807836"/>
              <a:gd name="connsiteY64" fmla="*/ 4802187 h 6858000"/>
              <a:gd name="connsiteX65" fmla="*/ 992187 w 9807836"/>
              <a:gd name="connsiteY65" fmla="*/ 4886325 h 6858000"/>
              <a:gd name="connsiteX66" fmla="*/ 1003300 w 9807836"/>
              <a:gd name="connsiteY66" fmla="*/ 4970462 h 6858000"/>
              <a:gd name="connsiteX67" fmla="*/ 1011237 w 9807836"/>
              <a:gd name="connsiteY67" fmla="*/ 5054600 h 6858000"/>
              <a:gd name="connsiteX68" fmla="*/ 1017587 w 9807836"/>
              <a:gd name="connsiteY68" fmla="*/ 5135562 h 6858000"/>
              <a:gd name="connsiteX69" fmla="*/ 1019175 w 9807836"/>
              <a:gd name="connsiteY69" fmla="*/ 5216525 h 6858000"/>
              <a:gd name="connsiteX70" fmla="*/ 1012825 w 9807836"/>
              <a:gd name="connsiteY70" fmla="*/ 5292725 h 6858000"/>
              <a:gd name="connsiteX71" fmla="*/ 998537 w 9807836"/>
              <a:gd name="connsiteY71" fmla="*/ 5370512 h 6858000"/>
              <a:gd name="connsiteX72" fmla="*/ 976312 w 9807836"/>
              <a:gd name="connsiteY72" fmla="*/ 5440362 h 6858000"/>
              <a:gd name="connsiteX73" fmla="*/ 939800 w 9807836"/>
              <a:gd name="connsiteY73" fmla="*/ 5511800 h 6858000"/>
              <a:gd name="connsiteX74" fmla="*/ 896937 w 9807836"/>
              <a:gd name="connsiteY74" fmla="*/ 5575300 h 6858000"/>
              <a:gd name="connsiteX75" fmla="*/ 844550 w 9807836"/>
              <a:gd name="connsiteY75" fmla="*/ 5634037 h 6858000"/>
              <a:gd name="connsiteX76" fmla="*/ 787400 w 9807836"/>
              <a:gd name="connsiteY76" fmla="*/ 5692775 h 6858000"/>
              <a:gd name="connsiteX77" fmla="*/ 725487 w 9807836"/>
              <a:gd name="connsiteY77" fmla="*/ 5746750 h 6858000"/>
              <a:gd name="connsiteX78" fmla="*/ 660400 w 9807836"/>
              <a:gd name="connsiteY78" fmla="*/ 5797550 h 6858000"/>
              <a:gd name="connsiteX79" fmla="*/ 592137 w 9807836"/>
              <a:gd name="connsiteY79" fmla="*/ 5849937 h 6858000"/>
              <a:gd name="connsiteX80" fmla="*/ 525462 w 9807836"/>
              <a:gd name="connsiteY80" fmla="*/ 5900737 h 6858000"/>
              <a:gd name="connsiteX81" fmla="*/ 458787 w 9807836"/>
              <a:gd name="connsiteY81" fmla="*/ 5951537 h 6858000"/>
              <a:gd name="connsiteX82" fmla="*/ 395287 w 9807836"/>
              <a:gd name="connsiteY82" fmla="*/ 6005512 h 6858000"/>
              <a:gd name="connsiteX83" fmla="*/ 334962 w 9807836"/>
              <a:gd name="connsiteY83" fmla="*/ 6059487 h 6858000"/>
              <a:gd name="connsiteX84" fmla="*/ 282575 w 9807836"/>
              <a:gd name="connsiteY84" fmla="*/ 6118225 h 6858000"/>
              <a:gd name="connsiteX85" fmla="*/ 234950 w 9807836"/>
              <a:gd name="connsiteY85" fmla="*/ 6180137 h 6858000"/>
              <a:gd name="connsiteX86" fmla="*/ 192087 w 9807836"/>
              <a:gd name="connsiteY86" fmla="*/ 6253162 h 6858000"/>
              <a:gd name="connsiteX87" fmla="*/ 155575 w 9807836"/>
              <a:gd name="connsiteY87" fmla="*/ 6332537 h 6858000"/>
              <a:gd name="connsiteX88" fmla="*/ 127000 w 9807836"/>
              <a:gd name="connsiteY88" fmla="*/ 6416675 h 6858000"/>
              <a:gd name="connsiteX89" fmla="*/ 100012 w 9807836"/>
              <a:gd name="connsiteY89" fmla="*/ 6503987 h 6858000"/>
              <a:gd name="connsiteX90" fmla="*/ 77787 w 9807836"/>
              <a:gd name="connsiteY90" fmla="*/ 6594475 h 6858000"/>
              <a:gd name="connsiteX91" fmla="*/ 52387 w 9807836"/>
              <a:gd name="connsiteY91" fmla="*/ 6683375 h 6858000"/>
              <a:gd name="connsiteX92" fmla="*/ 26987 w 9807836"/>
              <a:gd name="connsiteY92" fmla="*/ 6770687 h 6858000"/>
              <a:gd name="connsiteX93" fmla="*/ 0 w 9807836"/>
              <a:gd name="connsiteY93" fmla="*/ 6858000 h 6858000"/>
              <a:gd name="connsiteX94" fmla="*/ 9807836 w 9807836"/>
              <a:gd name="connsiteY94" fmla="*/ 6858000 h 6858000"/>
              <a:gd name="connsiteX95" fmla="*/ 9807836 w 9807836"/>
              <a:gd name="connsiteY9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</a:cxnLst>
            <a:rect l="l" t="t" r="r" b="b"/>
            <a:pathLst>
              <a:path w="9807836" h="6858000">
                <a:moveTo>
                  <a:pt x="9807836" y="0"/>
                </a:moveTo>
                <a:lnTo>
                  <a:pt x="0" y="0"/>
                </a:lnTo>
                <a:lnTo>
                  <a:pt x="26987" y="87312"/>
                </a:lnTo>
                <a:lnTo>
                  <a:pt x="52387" y="174625"/>
                </a:lnTo>
                <a:lnTo>
                  <a:pt x="77787" y="263525"/>
                </a:lnTo>
                <a:lnTo>
                  <a:pt x="100012" y="354012"/>
                </a:lnTo>
                <a:lnTo>
                  <a:pt x="127000" y="441325"/>
                </a:lnTo>
                <a:lnTo>
                  <a:pt x="155575" y="525462"/>
                </a:lnTo>
                <a:lnTo>
                  <a:pt x="192087" y="604837"/>
                </a:lnTo>
                <a:lnTo>
                  <a:pt x="234950" y="677862"/>
                </a:lnTo>
                <a:lnTo>
                  <a:pt x="282575" y="739775"/>
                </a:lnTo>
                <a:lnTo>
                  <a:pt x="334962" y="798512"/>
                </a:lnTo>
                <a:lnTo>
                  <a:pt x="395287" y="852487"/>
                </a:lnTo>
                <a:lnTo>
                  <a:pt x="458787" y="906462"/>
                </a:lnTo>
                <a:lnTo>
                  <a:pt x="525462" y="957262"/>
                </a:lnTo>
                <a:lnTo>
                  <a:pt x="592137" y="1008062"/>
                </a:lnTo>
                <a:lnTo>
                  <a:pt x="660400" y="1060450"/>
                </a:lnTo>
                <a:lnTo>
                  <a:pt x="725487" y="1111250"/>
                </a:lnTo>
                <a:lnTo>
                  <a:pt x="787400" y="1165225"/>
                </a:lnTo>
                <a:lnTo>
                  <a:pt x="844550" y="1223962"/>
                </a:lnTo>
                <a:lnTo>
                  <a:pt x="896937" y="1282700"/>
                </a:lnTo>
                <a:lnTo>
                  <a:pt x="939800" y="1346200"/>
                </a:lnTo>
                <a:lnTo>
                  <a:pt x="976312" y="1417637"/>
                </a:lnTo>
                <a:lnTo>
                  <a:pt x="998537" y="1487487"/>
                </a:lnTo>
                <a:lnTo>
                  <a:pt x="1012825" y="1565275"/>
                </a:lnTo>
                <a:lnTo>
                  <a:pt x="1019175" y="1641475"/>
                </a:lnTo>
                <a:lnTo>
                  <a:pt x="1017587" y="1722437"/>
                </a:lnTo>
                <a:lnTo>
                  <a:pt x="1011237" y="1803400"/>
                </a:lnTo>
                <a:lnTo>
                  <a:pt x="1003300" y="1887537"/>
                </a:lnTo>
                <a:lnTo>
                  <a:pt x="992187" y="1971675"/>
                </a:lnTo>
                <a:lnTo>
                  <a:pt x="979487" y="2055812"/>
                </a:lnTo>
                <a:lnTo>
                  <a:pt x="969962" y="2139950"/>
                </a:lnTo>
                <a:lnTo>
                  <a:pt x="963612" y="2224087"/>
                </a:lnTo>
                <a:lnTo>
                  <a:pt x="958850" y="2305050"/>
                </a:lnTo>
                <a:lnTo>
                  <a:pt x="963612" y="2384425"/>
                </a:lnTo>
                <a:lnTo>
                  <a:pt x="973137" y="2462212"/>
                </a:lnTo>
                <a:lnTo>
                  <a:pt x="993775" y="2543175"/>
                </a:lnTo>
                <a:lnTo>
                  <a:pt x="1025525" y="2622550"/>
                </a:lnTo>
                <a:lnTo>
                  <a:pt x="1063625" y="2701925"/>
                </a:lnTo>
                <a:lnTo>
                  <a:pt x="1106487" y="2781300"/>
                </a:lnTo>
                <a:lnTo>
                  <a:pt x="1150937" y="2859087"/>
                </a:lnTo>
                <a:lnTo>
                  <a:pt x="1198562" y="2938462"/>
                </a:lnTo>
                <a:lnTo>
                  <a:pt x="1241425" y="3017837"/>
                </a:lnTo>
                <a:lnTo>
                  <a:pt x="1284288" y="3098800"/>
                </a:lnTo>
                <a:lnTo>
                  <a:pt x="1320800" y="3179762"/>
                </a:lnTo>
                <a:lnTo>
                  <a:pt x="1349375" y="3260725"/>
                </a:lnTo>
                <a:lnTo>
                  <a:pt x="1365250" y="3343275"/>
                </a:lnTo>
                <a:lnTo>
                  <a:pt x="1374775" y="3429000"/>
                </a:lnTo>
                <a:lnTo>
                  <a:pt x="1365250" y="3514725"/>
                </a:lnTo>
                <a:lnTo>
                  <a:pt x="1349375" y="3597275"/>
                </a:lnTo>
                <a:lnTo>
                  <a:pt x="1320800" y="3678237"/>
                </a:lnTo>
                <a:lnTo>
                  <a:pt x="1284288" y="3759200"/>
                </a:lnTo>
                <a:lnTo>
                  <a:pt x="1241425" y="3840162"/>
                </a:lnTo>
                <a:lnTo>
                  <a:pt x="1198562" y="3919537"/>
                </a:lnTo>
                <a:lnTo>
                  <a:pt x="1150937" y="3998912"/>
                </a:lnTo>
                <a:lnTo>
                  <a:pt x="1106487" y="4076700"/>
                </a:lnTo>
                <a:lnTo>
                  <a:pt x="1063625" y="4156075"/>
                </a:lnTo>
                <a:lnTo>
                  <a:pt x="1025525" y="4235450"/>
                </a:lnTo>
                <a:lnTo>
                  <a:pt x="993775" y="4314825"/>
                </a:lnTo>
                <a:lnTo>
                  <a:pt x="973137" y="4395787"/>
                </a:lnTo>
                <a:lnTo>
                  <a:pt x="963612" y="4473575"/>
                </a:lnTo>
                <a:lnTo>
                  <a:pt x="958850" y="4552950"/>
                </a:lnTo>
                <a:lnTo>
                  <a:pt x="963612" y="4633912"/>
                </a:lnTo>
                <a:lnTo>
                  <a:pt x="969962" y="4718050"/>
                </a:lnTo>
                <a:lnTo>
                  <a:pt x="979487" y="4802187"/>
                </a:lnTo>
                <a:lnTo>
                  <a:pt x="992187" y="4886325"/>
                </a:lnTo>
                <a:lnTo>
                  <a:pt x="1003300" y="4970462"/>
                </a:lnTo>
                <a:lnTo>
                  <a:pt x="1011237" y="5054600"/>
                </a:lnTo>
                <a:lnTo>
                  <a:pt x="1017587" y="5135562"/>
                </a:lnTo>
                <a:lnTo>
                  <a:pt x="1019175" y="5216525"/>
                </a:lnTo>
                <a:lnTo>
                  <a:pt x="1012825" y="5292725"/>
                </a:lnTo>
                <a:lnTo>
                  <a:pt x="998537" y="5370512"/>
                </a:lnTo>
                <a:lnTo>
                  <a:pt x="976312" y="5440362"/>
                </a:lnTo>
                <a:lnTo>
                  <a:pt x="939800" y="5511800"/>
                </a:lnTo>
                <a:lnTo>
                  <a:pt x="896937" y="5575300"/>
                </a:lnTo>
                <a:lnTo>
                  <a:pt x="844550" y="5634037"/>
                </a:lnTo>
                <a:lnTo>
                  <a:pt x="787400" y="5692775"/>
                </a:lnTo>
                <a:lnTo>
                  <a:pt x="725487" y="5746750"/>
                </a:lnTo>
                <a:lnTo>
                  <a:pt x="660400" y="5797550"/>
                </a:lnTo>
                <a:lnTo>
                  <a:pt x="592137" y="5849937"/>
                </a:lnTo>
                <a:lnTo>
                  <a:pt x="525462" y="5900737"/>
                </a:lnTo>
                <a:lnTo>
                  <a:pt x="458787" y="5951537"/>
                </a:lnTo>
                <a:lnTo>
                  <a:pt x="395287" y="6005512"/>
                </a:lnTo>
                <a:lnTo>
                  <a:pt x="334962" y="6059487"/>
                </a:lnTo>
                <a:lnTo>
                  <a:pt x="282575" y="6118225"/>
                </a:lnTo>
                <a:lnTo>
                  <a:pt x="234950" y="6180137"/>
                </a:lnTo>
                <a:lnTo>
                  <a:pt x="192087" y="6253162"/>
                </a:lnTo>
                <a:lnTo>
                  <a:pt x="155575" y="6332537"/>
                </a:lnTo>
                <a:lnTo>
                  <a:pt x="127000" y="6416675"/>
                </a:lnTo>
                <a:lnTo>
                  <a:pt x="100012" y="6503987"/>
                </a:lnTo>
                <a:lnTo>
                  <a:pt x="77787" y="6594475"/>
                </a:lnTo>
                <a:lnTo>
                  <a:pt x="52387" y="6683375"/>
                </a:lnTo>
                <a:lnTo>
                  <a:pt x="26987" y="6770687"/>
                </a:lnTo>
                <a:lnTo>
                  <a:pt x="0" y="6858000"/>
                </a:lnTo>
                <a:lnTo>
                  <a:pt x="9807836" y="6858000"/>
                </a:lnTo>
                <a:lnTo>
                  <a:pt x="9807836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AD0A75-DDD6-45DD-B98F-BA5B12BA2D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6927" y="1231894"/>
            <a:ext cx="5490143" cy="4339177"/>
          </a:xfrm>
        </p:spPr>
        <p:txBody>
          <a:bodyPr>
            <a:normAutofit/>
          </a:bodyPr>
          <a:lstStyle/>
          <a:p>
            <a:pPr algn="l"/>
            <a:r>
              <a:rPr lang="en-US" sz="5500" b="1">
                <a:solidFill>
                  <a:srgbClr val="2A1A00"/>
                </a:solidFill>
              </a:rPr>
              <a:t>State of Illinois Revenue Data – Time Series Forecasting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016407-8788-4243-9545-4E6CDA494A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6927" y="5660572"/>
            <a:ext cx="6020627" cy="785904"/>
          </a:xfrm>
        </p:spPr>
        <p:txBody>
          <a:bodyPr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b="1">
                <a:solidFill>
                  <a:srgbClr val="F3F3F2"/>
                </a:solidFill>
              </a:rPr>
              <a:t>Megan Cusey</a:t>
            </a:r>
          </a:p>
          <a:p>
            <a:pPr algn="l">
              <a:lnSpc>
                <a:spcPct val="90000"/>
              </a:lnSpc>
            </a:pPr>
            <a:r>
              <a:rPr lang="en-US" b="1">
                <a:solidFill>
                  <a:srgbClr val="F3F3F2"/>
                </a:solidFill>
              </a:rPr>
              <a:t>MSD 570 Fall A 2019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363DD75-42D3-453C-A84D-D18B4215C9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rgbClr val="2A1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4BFB98C-FBDF-497F-A5E6-CD48F9885F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985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707"/>
    </mc:Choice>
    <mc:Fallback xmlns="">
      <p:transition spd="slow" advTm="87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356B7AC-8991-4B6B-92E2-9EBB80DBBC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A8AFFF25-F4D6-4BBC-841D-3B3014EDB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15684" y="0"/>
            <a:ext cx="5676316" cy="6858000"/>
          </a:xfrm>
          <a:custGeom>
            <a:avLst/>
            <a:gdLst>
              <a:gd name="connsiteX0" fmla="*/ 0 w 5676316"/>
              <a:gd name="connsiteY0" fmla="*/ 0 h 6858000"/>
              <a:gd name="connsiteX1" fmla="*/ 5676316 w 5676316"/>
              <a:gd name="connsiteY1" fmla="*/ 0 h 6858000"/>
              <a:gd name="connsiteX2" fmla="*/ 5676316 w 5676316"/>
              <a:gd name="connsiteY2" fmla="*/ 6858000 h 6858000"/>
              <a:gd name="connsiteX3" fmla="*/ 0 w 5676316"/>
              <a:gd name="connsiteY3" fmla="*/ 6858000 h 6858000"/>
              <a:gd name="connsiteX4" fmla="*/ 4763 w 5676316"/>
              <a:gd name="connsiteY4" fmla="*/ 6791325 h 6858000"/>
              <a:gd name="connsiteX5" fmla="*/ 12700 w 5676316"/>
              <a:gd name="connsiteY5" fmla="*/ 6735762 h 6858000"/>
              <a:gd name="connsiteX6" fmla="*/ 22225 w 5676316"/>
              <a:gd name="connsiteY6" fmla="*/ 6683375 h 6858000"/>
              <a:gd name="connsiteX7" fmla="*/ 38100 w 5676316"/>
              <a:gd name="connsiteY7" fmla="*/ 6640512 h 6858000"/>
              <a:gd name="connsiteX8" fmla="*/ 53975 w 5676316"/>
              <a:gd name="connsiteY8" fmla="*/ 6597650 h 6858000"/>
              <a:gd name="connsiteX9" fmla="*/ 73025 w 5676316"/>
              <a:gd name="connsiteY9" fmla="*/ 6561137 h 6858000"/>
              <a:gd name="connsiteX10" fmla="*/ 92075 w 5676316"/>
              <a:gd name="connsiteY10" fmla="*/ 6523037 h 6858000"/>
              <a:gd name="connsiteX11" fmla="*/ 109538 w 5676316"/>
              <a:gd name="connsiteY11" fmla="*/ 6488112 h 6858000"/>
              <a:gd name="connsiteX12" fmla="*/ 127000 w 5676316"/>
              <a:gd name="connsiteY12" fmla="*/ 6448425 h 6858000"/>
              <a:gd name="connsiteX13" fmla="*/ 142875 w 5676316"/>
              <a:gd name="connsiteY13" fmla="*/ 6407150 h 6858000"/>
              <a:gd name="connsiteX14" fmla="*/ 157163 w 5676316"/>
              <a:gd name="connsiteY14" fmla="*/ 6361112 h 6858000"/>
              <a:gd name="connsiteX15" fmla="*/ 168275 w 5676316"/>
              <a:gd name="connsiteY15" fmla="*/ 6311900 h 6858000"/>
              <a:gd name="connsiteX16" fmla="*/ 176213 w 5676316"/>
              <a:gd name="connsiteY16" fmla="*/ 6251575 h 6858000"/>
              <a:gd name="connsiteX17" fmla="*/ 179388 w 5676316"/>
              <a:gd name="connsiteY17" fmla="*/ 6183312 h 6858000"/>
              <a:gd name="connsiteX18" fmla="*/ 176213 w 5676316"/>
              <a:gd name="connsiteY18" fmla="*/ 6113462 h 6858000"/>
              <a:gd name="connsiteX19" fmla="*/ 168275 w 5676316"/>
              <a:gd name="connsiteY19" fmla="*/ 6056312 h 6858000"/>
              <a:gd name="connsiteX20" fmla="*/ 157163 w 5676316"/>
              <a:gd name="connsiteY20" fmla="*/ 6003925 h 6858000"/>
              <a:gd name="connsiteX21" fmla="*/ 142875 w 5676316"/>
              <a:gd name="connsiteY21" fmla="*/ 5956300 h 6858000"/>
              <a:gd name="connsiteX22" fmla="*/ 127000 w 5676316"/>
              <a:gd name="connsiteY22" fmla="*/ 5915025 h 6858000"/>
              <a:gd name="connsiteX23" fmla="*/ 107950 w 5676316"/>
              <a:gd name="connsiteY23" fmla="*/ 5876925 h 6858000"/>
              <a:gd name="connsiteX24" fmla="*/ 88900 w 5676316"/>
              <a:gd name="connsiteY24" fmla="*/ 5840412 h 6858000"/>
              <a:gd name="connsiteX25" fmla="*/ 69850 w 5676316"/>
              <a:gd name="connsiteY25" fmla="*/ 5802312 h 6858000"/>
              <a:gd name="connsiteX26" fmla="*/ 52388 w 5676316"/>
              <a:gd name="connsiteY26" fmla="*/ 5762625 h 6858000"/>
              <a:gd name="connsiteX27" fmla="*/ 34925 w 5676316"/>
              <a:gd name="connsiteY27" fmla="*/ 5721350 h 6858000"/>
              <a:gd name="connsiteX28" fmla="*/ 20638 w 5676316"/>
              <a:gd name="connsiteY28" fmla="*/ 5675312 h 6858000"/>
              <a:gd name="connsiteX29" fmla="*/ 11113 w 5676316"/>
              <a:gd name="connsiteY29" fmla="*/ 5622925 h 6858000"/>
              <a:gd name="connsiteX30" fmla="*/ 1588 w 5676316"/>
              <a:gd name="connsiteY30" fmla="*/ 5562600 h 6858000"/>
              <a:gd name="connsiteX31" fmla="*/ 0 w 5676316"/>
              <a:gd name="connsiteY31" fmla="*/ 5494337 h 6858000"/>
              <a:gd name="connsiteX32" fmla="*/ 1588 w 5676316"/>
              <a:gd name="connsiteY32" fmla="*/ 5426075 h 6858000"/>
              <a:gd name="connsiteX33" fmla="*/ 11113 w 5676316"/>
              <a:gd name="connsiteY33" fmla="*/ 5365750 h 6858000"/>
              <a:gd name="connsiteX34" fmla="*/ 20638 w 5676316"/>
              <a:gd name="connsiteY34" fmla="*/ 5313362 h 6858000"/>
              <a:gd name="connsiteX35" fmla="*/ 34925 w 5676316"/>
              <a:gd name="connsiteY35" fmla="*/ 5268912 h 6858000"/>
              <a:gd name="connsiteX36" fmla="*/ 52388 w 5676316"/>
              <a:gd name="connsiteY36" fmla="*/ 5226050 h 6858000"/>
              <a:gd name="connsiteX37" fmla="*/ 69850 w 5676316"/>
              <a:gd name="connsiteY37" fmla="*/ 5186362 h 6858000"/>
              <a:gd name="connsiteX38" fmla="*/ 88900 w 5676316"/>
              <a:gd name="connsiteY38" fmla="*/ 5149850 h 6858000"/>
              <a:gd name="connsiteX39" fmla="*/ 107950 w 5676316"/>
              <a:gd name="connsiteY39" fmla="*/ 5114925 h 6858000"/>
              <a:gd name="connsiteX40" fmla="*/ 127000 w 5676316"/>
              <a:gd name="connsiteY40" fmla="*/ 5075237 h 6858000"/>
              <a:gd name="connsiteX41" fmla="*/ 142875 w 5676316"/>
              <a:gd name="connsiteY41" fmla="*/ 5033962 h 6858000"/>
              <a:gd name="connsiteX42" fmla="*/ 157163 w 5676316"/>
              <a:gd name="connsiteY42" fmla="*/ 4987925 h 6858000"/>
              <a:gd name="connsiteX43" fmla="*/ 168275 w 5676316"/>
              <a:gd name="connsiteY43" fmla="*/ 4935537 h 6858000"/>
              <a:gd name="connsiteX44" fmla="*/ 176213 w 5676316"/>
              <a:gd name="connsiteY44" fmla="*/ 4875212 h 6858000"/>
              <a:gd name="connsiteX45" fmla="*/ 179388 w 5676316"/>
              <a:gd name="connsiteY45" fmla="*/ 4806950 h 6858000"/>
              <a:gd name="connsiteX46" fmla="*/ 176213 w 5676316"/>
              <a:gd name="connsiteY46" fmla="*/ 4738687 h 6858000"/>
              <a:gd name="connsiteX47" fmla="*/ 168275 w 5676316"/>
              <a:gd name="connsiteY47" fmla="*/ 4678362 h 6858000"/>
              <a:gd name="connsiteX48" fmla="*/ 157163 w 5676316"/>
              <a:gd name="connsiteY48" fmla="*/ 4625975 h 6858000"/>
              <a:gd name="connsiteX49" fmla="*/ 142875 w 5676316"/>
              <a:gd name="connsiteY49" fmla="*/ 4579937 h 6858000"/>
              <a:gd name="connsiteX50" fmla="*/ 127000 w 5676316"/>
              <a:gd name="connsiteY50" fmla="*/ 4537075 h 6858000"/>
              <a:gd name="connsiteX51" fmla="*/ 107950 w 5676316"/>
              <a:gd name="connsiteY51" fmla="*/ 4498975 h 6858000"/>
              <a:gd name="connsiteX52" fmla="*/ 69850 w 5676316"/>
              <a:gd name="connsiteY52" fmla="*/ 4424362 h 6858000"/>
              <a:gd name="connsiteX53" fmla="*/ 52388 w 5676316"/>
              <a:gd name="connsiteY53" fmla="*/ 4386262 h 6858000"/>
              <a:gd name="connsiteX54" fmla="*/ 34925 w 5676316"/>
              <a:gd name="connsiteY54" fmla="*/ 4343400 h 6858000"/>
              <a:gd name="connsiteX55" fmla="*/ 20638 w 5676316"/>
              <a:gd name="connsiteY55" fmla="*/ 4297362 h 6858000"/>
              <a:gd name="connsiteX56" fmla="*/ 11113 w 5676316"/>
              <a:gd name="connsiteY56" fmla="*/ 4244975 h 6858000"/>
              <a:gd name="connsiteX57" fmla="*/ 1588 w 5676316"/>
              <a:gd name="connsiteY57" fmla="*/ 4186237 h 6858000"/>
              <a:gd name="connsiteX58" fmla="*/ 0 w 5676316"/>
              <a:gd name="connsiteY58" fmla="*/ 4116387 h 6858000"/>
              <a:gd name="connsiteX59" fmla="*/ 1588 w 5676316"/>
              <a:gd name="connsiteY59" fmla="*/ 4048125 h 6858000"/>
              <a:gd name="connsiteX60" fmla="*/ 11113 w 5676316"/>
              <a:gd name="connsiteY60" fmla="*/ 3987800 h 6858000"/>
              <a:gd name="connsiteX61" fmla="*/ 20638 w 5676316"/>
              <a:gd name="connsiteY61" fmla="*/ 3935412 h 6858000"/>
              <a:gd name="connsiteX62" fmla="*/ 34925 w 5676316"/>
              <a:gd name="connsiteY62" fmla="*/ 3890962 h 6858000"/>
              <a:gd name="connsiteX63" fmla="*/ 52388 w 5676316"/>
              <a:gd name="connsiteY63" fmla="*/ 3848100 h 6858000"/>
              <a:gd name="connsiteX64" fmla="*/ 69850 w 5676316"/>
              <a:gd name="connsiteY64" fmla="*/ 3811587 h 6858000"/>
              <a:gd name="connsiteX65" fmla="*/ 107950 w 5676316"/>
              <a:gd name="connsiteY65" fmla="*/ 3736975 h 6858000"/>
              <a:gd name="connsiteX66" fmla="*/ 127000 w 5676316"/>
              <a:gd name="connsiteY66" fmla="*/ 3697287 h 6858000"/>
              <a:gd name="connsiteX67" fmla="*/ 142875 w 5676316"/>
              <a:gd name="connsiteY67" fmla="*/ 3656012 h 6858000"/>
              <a:gd name="connsiteX68" fmla="*/ 157163 w 5676316"/>
              <a:gd name="connsiteY68" fmla="*/ 3609975 h 6858000"/>
              <a:gd name="connsiteX69" fmla="*/ 168275 w 5676316"/>
              <a:gd name="connsiteY69" fmla="*/ 3557587 h 6858000"/>
              <a:gd name="connsiteX70" fmla="*/ 176213 w 5676316"/>
              <a:gd name="connsiteY70" fmla="*/ 3497262 h 6858000"/>
              <a:gd name="connsiteX71" fmla="*/ 179388 w 5676316"/>
              <a:gd name="connsiteY71" fmla="*/ 3427412 h 6858000"/>
              <a:gd name="connsiteX72" fmla="*/ 176213 w 5676316"/>
              <a:gd name="connsiteY72" fmla="*/ 3360737 h 6858000"/>
              <a:gd name="connsiteX73" fmla="*/ 168275 w 5676316"/>
              <a:gd name="connsiteY73" fmla="*/ 3300412 h 6858000"/>
              <a:gd name="connsiteX74" fmla="*/ 157163 w 5676316"/>
              <a:gd name="connsiteY74" fmla="*/ 3248025 h 6858000"/>
              <a:gd name="connsiteX75" fmla="*/ 142875 w 5676316"/>
              <a:gd name="connsiteY75" fmla="*/ 3201987 h 6858000"/>
              <a:gd name="connsiteX76" fmla="*/ 127000 w 5676316"/>
              <a:gd name="connsiteY76" fmla="*/ 3160712 h 6858000"/>
              <a:gd name="connsiteX77" fmla="*/ 107950 w 5676316"/>
              <a:gd name="connsiteY77" fmla="*/ 3121025 h 6858000"/>
              <a:gd name="connsiteX78" fmla="*/ 88900 w 5676316"/>
              <a:gd name="connsiteY78" fmla="*/ 3084512 h 6858000"/>
              <a:gd name="connsiteX79" fmla="*/ 69850 w 5676316"/>
              <a:gd name="connsiteY79" fmla="*/ 3046412 h 6858000"/>
              <a:gd name="connsiteX80" fmla="*/ 52388 w 5676316"/>
              <a:gd name="connsiteY80" fmla="*/ 3009900 h 6858000"/>
              <a:gd name="connsiteX81" fmla="*/ 34925 w 5676316"/>
              <a:gd name="connsiteY81" fmla="*/ 2967037 h 6858000"/>
              <a:gd name="connsiteX82" fmla="*/ 20638 w 5676316"/>
              <a:gd name="connsiteY82" fmla="*/ 2922587 h 6858000"/>
              <a:gd name="connsiteX83" fmla="*/ 11113 w 5676316"/>
              <a:gd name="connsiteY83" fmla="*/ 2868612 h 6858000"/>
              <a:gd name="connsiteX84" fmla="*/ 1588 w 5676316"/>
              <a:gd name="connsiteY84" fmla="*/ 2809875 h 6858000"/>
              <a:gd name="connsiteX85" fmla="*/ 0 w 5676316"/>
              <a:gd name="connsiteY85" fmla="*/ 2741612 h 6858000"/>
              <a:gd name="connsiteX86" fmla="*/ 1588 w 5676316"/>
              <a:gd name="connsiteY86" fmla="*/ 2671762 h 6858000"/>
              <a:gd name="connsiteX87" fmla="*/ 11113 w 5676316"/>
              <a:gd name="connsiteY87" fmla="*/ 2613025 h 6858000"/>
              <a:gd name="connsiteX88" fmla="*/ 20638 w 5676316"/>
              <a:gd name="connsiteY88" fmla="*/ 2560637 h 6858000"/>
              <a:gd name="connsiteX89" fmla="*/ 34925 w 5676316"/>
              <a:gd name="connsiteY89" fmla="*/ 2513012 h 6858000"/>
              <a:gd name="connsiteX90" fmla="*/ 52388 w 5676316"/>
              <a:gd name="connsiteY90" fmla="*/ 2471737 h 6858000"/>
              <a:gd name="connsiteX91" fmla="*/ 69850 w 5676316"/>
              <a:gd name="connsiteY91" fmla="*/ 2433637 h 6858000"/>
              <a:gd name="connsiteX92" fmla="*/ 88900 w 5676316"/>
              <a:gd name="connsiteY92" fmla="*/ 2395537 h 6858000"/>
              <a:gd name="connsiteX93" fmla="*/ 107950 w 5676316"/>
              <a:gd name="connsiteY93" fmla="*/ 2359025 h 6858000"/>
              <a:gd name="connsiteX94" fmla="*/ 127000 w 5676316"/>
              <a:gd name="connsiteY94" fmla="*/ 2319337 h 6858000"/>
              <a:gd name="connsiteX95" fmla="*/ 142875 w 5676316"/>
              <a:gd name="connsiteY95" fmla="*/ 2278062 h 6858000"/>
              <a:gd name="connsiteX96" fmla="*/ 157163 w 5676316"/>
              <a:gd name="connsiteY96" fmla="*/ 2232025 h 6858000"/>
              <a:gd name="connsiteX97" fmla="*/ 168275 w 5676316"/>
              <a:gd name="connsiteY97" fmla="*/ 2179637 h 6858000"/>
              <a:gd name="connsiteX98" fmla="*/ 176213 w 5676316"/>
              <a:gd name="connsiteY98" fmla="*/ 2119312 h 6858000"/>
              <a:gd name="connsiteX99" fmla="*/ 179388 w 5676316"/>
              <a:gd name="connsiteY99" fmla="*/ 2051050 h 6858000"/>
              <a:gd name="connsiteX100" fmla="*/ 176213 w 5676316"/>
              <a:gd name="connsiteY100" fmla="*/ 1982787 h 6858000"/>
              <a:gd name="connsiteX101" fmla="*/ 168275 w 5676316"/>
              <a:gd name="connsiteY101" fmla="*/ 1922462 h 6858000"/>
              <a:gd name="connsiteX102" fmla="*/ 157163 w 5676316"/>
              <a:gd name="connsiteY102" fmla="*/ 1870075 h 6858000"/>
              <a:gd name="connsiteX103" fmla="*/ 142875 w 5676316"/>
              <a:gd name="connsiteY103" fmla="*/ 1824037 h 6858000"/>
              <a:gd name="connsiteX104" fmla="*/ 127000 w 5676316"/>
              <a:gd name="connsiteY104" fmla="*/ 1782762 h 6858000"/>
              <a:gd name="connsiteX105" fmla="*/ 107950 w 5676316"/>
              <a:gd name="connsiteY105" fmla="*/ 1743075 h 6858000"/>
              <a:gd name="connsiteX106" fmla="*/ 88900 w 5676316"/>
              <a:gd name="connsiteY106" fmla="*/ 1708150 h 6858000"/>
              <a:gd name="connsiteX107" fmla="*/ 69850 w 5676316"/>
              <a:gd name="connsiteY107" fmla="*/ 1671637 h 6858000"/>
              <a:gd name="connsiteX108" fmla="*/ 52388 w 5676316"/>
              <a:gd name="connsiteY108" fmla="*/ 1631950 h 6858000"/>
              <a:gd name="connsiteX109" fmla="*/ 34925 w 5676316"/>
              <a:gd name="connsiteY109" fmla="*/ 1589087 h 6858000"/>
              <a:gd name="connsiteX110" fmla="*/ 20638 w 5676316"/>
              <a:gd name="connsiteY110" fmla="*/ 1544637 h 6858000"/>
              <a:gd name="connsiteX111" fmla="*/ 11113 w 5676316"/>
              <a:gd name="connsiteY111" fmla="*/ 1492250 h 6858000"/>
              <a:gd name="connsiteX112" fmla="*/ 1588 w 5676316"/>
              <a:gd name="connsiteY112" fmla="*/ 1431925 h 6858000"/>
              <a:gd name="connsiteX113" fmla="*/ 0 w 5676316"/>
              <a:gd name="connsiteY113" fmla="*/ 1363662 h 6858000"/>
              <a:gd name="connsiteX114" fmla="*/ 1588 w 5676316"/>
              <a:gd name="connsiteY114" fmla="*/ 1295400 h 6858000"/>
              <a:gd name="connsiteX115" fmla="*/ 11113 w 5676316"/>
              <a:gd name="connsiteY115" fmla="*/ 1235075 h 6858000"/>
              <a:gd name="connsiteX116" fmla="*/ 20638 w 5676316"/>
              <a:gd name="connsiteY116" fmla="*/ 1182687 h 6858000"/>
              <a:gd name="connsiteX117" fmla="*/ 34925 w 5676316"/>
              <a:gd name="connsiteY117" fmla="*/ 1136650 h 6858000"/>
              <a:gd name="connsiteX118" fmla="*/ 52388 w 5676316"/>
              <a:gd name="connsiteY118" fmla="*/ 1095375 h 6858000"/>
              <a:gd name="connsiteX119" fmla="*/ 69850 w 5676316"/>
              <a:gd name="connsiteY119" fmla="*/ 1055687 h 6858000"/>
              <a:gd name="connsiteX120" fmla="*/ 88900 w 5676316"/>
              <a:gd name="connsiteY120" fmla="*/ 1017587 h 6858000"/>
              <a:gd name="connsiteX121" fmla="*/ 107950 w 5676316"/>
              <a:gd name="connsiteY121" fmla="*/ 981075 h 6858000"/>
              <a:gd name="connsiteX122" fmla="*/ 127000 w 5676316"/>
              <a:gd name="connsiteY122" fmla="*/ 942975 h 6858000"/>
              <a:gd name="connsiteX123" fmla="*/ 142875 w 5676316"/>
              <a:gd name="connsiteY123" fmla="*/ 901700 h 6858000"/>
              <a:gd name="connsiteX124" fmla="*/ 157163 w 5676316"/>
              <a:gd name="connsiteY124" fmla="*/ 854075 h 6858000"/>
              <a:gd name="connsiteX125" fmla="*/ 168275 w 5676316"/>
              <a:gd name="connsiteY125" fmla="*/ 801687 h 6858000"/>
              <a:gd name="connsiteX126" fmla="*/ 176213 w 5676316"/>
              <a:gd name="connsiteY126" fmla="*/ 744537 h 6858000"/>
              <a:gd name="connsiteX127" fmla="*/ 179388 w 5676316"/>
              <a:gd name="connsiteY127" fmla="*/ 673100 h 6858000"/>
              <a:gd name="connsiteX128" fmla="*/ 176213 w 5676316"/>
              <a:gd name="connsiteY128" fmla="*/ 606425 h 6858000"/>
              <a:gd name="connsiteX129" fmla="*/ 168275 w 5676316"/>
              <a:gd name="connsiteY129" fmla="*/ 546100 h 6858000"/>
              <a:gd name="connsiteX130" fmla="*/ 157163 w 5676316"/>
              <a:gd name="connsiteY130" fmla="*/ 496887 h 6858000"/>
              <a:gd name="connsiteX131" fmla="*/ 142875 w 5676316"/>
              <a:gd name="connsiteY131" fmla="*/ 450850 h 6858000"/>
              <a:gd name="connsiteX132" fmla="*/ 127000 w 5676316"/>
              <a:gd name="connsiteY132" fmla="*/ 409575 h 6858000"/>
              <a:gd name="connsiteX133" fmla="*/ 109538 w 5676316"/>
              <a:gd name="connsiteY133" fmla="*/ 369887 h 6858000"/>
              <a:gd name="connsiteX134" fmla="*/ 92075 w 5676316"/>
              <a:gd name="connsiteY134" fmla="*/ 334962 h 6858000"/>
              <a:gd name="connsiteX135" fmla="*/ 73025 w 5676316"/>
              <a:gd name="connsiteY135" fmla="*/ 296862 h 6858000"/>
              <a:gd name="connsiteX136" fmla="*/ 53975 w 5676316"/>
              <a:gd name="connsiteY136" fmla="*/ 260350 h 6858000"/>
              <a:gd name="connsiteX137" fmla="*/ 38100 w 5676316"/>
              <a:gd name="connsiteY137" fmla="*/ 217487 h 6858000"/>
              <a:gd name="connsiteX138" fmla="*/ 22225 w 5676316"/>
              <a:gd name="connsiteY138" fmla="*/ 174625 h 6858000"/>
              <a:gd name="connsiteX139" fmla="*/ 12700 w 5676316"/>
              <a:gd name="connsiteY139" fmla="*/ 122237 h 6858000"/>
              <a:gd name="connsiteX140" fmla="*/ 4763 w 5676316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676316" h="6858000">
                <a:moveTo>
                  <a:pt x="0" y="0"/>
                </a:moveTo>
                <a:lnTo>
                  <a:pt x="5676316" y="0"/>
                </a:lnTo>
                <a:lnTo>
                  <a:pt x="5676316" y="6858000"/>
                </a:lnTo>
                <a:lnTo>
                  <a:pt x="0" y="6858000"/>
                </a:lnTo>
                <a:lnTo>
                  <a:pt x="4763" y="6791325"/>
                </a:lnTo>
                <a:lnTo>
                  <a:pt x="12700" y="6735762"/>
                </a:lnTo>
                <a:lnTo>
                  <a:pt x="22225" y="6683375"/>
                </a:lnTo>
                <a:lnTo>
                  <a:pt x="38100" y="6640512"/>
                </a:lnTo>
                <a:lnTo>
                  <a:pt x="53975" y="6597650"/>
                </a:lnTo>
                <a:lnTo>
                  <a:pt x="73025" y="6561137"/>
                </a:lnTo>
                <a:lnTo>
                  <a:pt x="92075" y="6523037"/>
                </a:lnTo>
                <a:lnTo>
                  <a:pt x="109538" y="6488112"/>
                </a:lnTo>
                <a:lnTo>
                  <a:pt x="127000" y="6448425"/>
                </a:lnTo>
                <a:lnTo>
                  <a:pt x="142875" y="6407150"/>
                </a:lnTo>
                <a:lnTo>
                  <a:pt x="157163" y="6361112"/>
                </a:lnTo>
                <a:lnTo>
                  <a:pt x="168275" y="6311900"/>
                </a:lnTo>
                <a:lnTo>
                  <a:pt x="176213" y="6251575"/>
                </a:lnTo>
                <a:lnTo>
                  <a:pt x="179388" y="6183312"/>
                </a:lnTo>
                <a:lnTo>
                  <a:pt x="176213" y="6113462"/>
                </a:lnTo>
                <a:lnTo>
                  <a:pt x="168275" y="6056312"/>
                </a:lnTo>
                <a:lnTo>
                  <a:pt x="157163" y="6003925"/>
                </a:lnTo>
                <a:lnTo>
                  <a:pt x="142875" y="5956300"/>
                </a:lnTo>
                <a:lnTo>
                  <a:pt x="127000" y="5915025"/>
                </a:lnTo>
                <a:lnTo>
                  <a:pt x="107950" y="5876925"/>
                </a:lnTo>
                <a:lnTo>
                  <a:pt x="88900" y="5840412"/>
                </a:lnTo>
                <a:lnTo>
                  <a:pt x="69850" y="5802312"/>
                </a:lnTo>
                <a:lnTo>
                  <a:pt x="52388" y="5762625"/>
                </a:lnTo>
                <a:lnTo>
                  <a:pt x="34925" y="5721350"/>
                </a:lnTo>
                <a:lnTo>
                  <a:pt x="20638" y="5675312"/>
                </a:lnTo>
                <a:lnTo>
                  <a:pt x="11113" y="5622925"/>
                </a:lnTo>
                <a:lnTo>
                  <a:pt x="1588" y="5562600"/>
                </a:lnTo>
                <a:lnTo>
                  <a:pt x="0" y="5494337"/>
                </a:lnTo>
                <a:lnTo>
                  <a:pt x="1588" y="5426075"/>
                </a:lnTo>
                <a:lnTo>
                  <a:pt x="11113" y="5365750"/>
                </a:lnTo>
                <a:lnTo>
                  <a:pt x="20638" y="5313362"/>
                </a:lnTo>
                <a:lnTo>
                  <a:pt x="34925" y="5268912"/>
                </a:lnTo>
                <a:lnTo>
                  <a:pt x="52388" y="5226050"/>
                </a:lnTo>
                <a:lnTo>
                  <a:pt x="69850" y="5186362"/>
                </a:lnTo>
                <a:lnTo>
                  <a:pt x="88900" y="5149850"/>
                </a:lnTo>
                <a:lnTo>
                  <a:pt x="107950" y="5114925"/>
                </a:lnTo>
                <a:lnTo>
                  <a:pt x="127000" y="5075237"/>
                </a:lnTo>
                <a:lnTo>
                  <a:pt x="142875" y="5033962"/>
                </a:lnTo>
                <a:lnTo>
                  <a:pt x="157163" y="4987925"/>
                </a:lnTo>
                <a:lnTo>
                  <a:pt x="168275" y="4935537"/>
                </a:lnTo>
                <a:lnTo>
                  <a:pt x="176213" y="4875212"/>
                </a:lnTo>
                <a:lnTo>
                  <a:pt x="179388" y="4806950"/>
                </a:lnTo>
                <a:lnTo>
                  <a:pt x="176213" y="4738687"/>
                </a:lnTo>
                <a:lnTo>
                  <a:pt x="168275" y="4678362"/>
                </a:lnTo>
                <a:lnTo>
                  <a:pt x="157163" y="4625975"/>
                </a:lnTo>
                <a:lnTo>
                  <a:pt x="142875" y="4579937"/>
                </a:lnTo>
                <a:lnTo>
                  <a:pt x="127000" y="4537075"/>
                </a:lnTo>
                <a:lnTo>
                  <a:pt x="107950" y="4498975"/>
                </a:lnTo>
                <a:lnTo>
                  <a:pt x="69850" y="4424362"/>
                </a:lnTo>
                <a:lnTo>
                  <a:pt x="52388" y="4386262"/>
                </a:lnTo>
                <a:lnTo>
                  <a:pt x="34925" y="4343400"/>
                </a:lnTo>
                <a:lnTo>
                  <a:pt x="20638" y="4297362"/>
                </a:lnTo>
                <a:lnTo>
                  <a:pt x="11113" y="4244975"/>
                </a:lnTo>
                <a:lnTo>
                  <a:pt x="1588" y="4186237"/>
                </a:lnTo>
                <a:lnTo>
                  <a:pt x="0" y="4116387"/>
                </a:lnTo>
                <a:lnTo>
                  <a:pt x="1588" y="4048125"/>
                </a:lnTo>
                <a:lnTo>
                  <a:pt x="11113" y="3987800"/>
                </a:lnTo>
                <a:lnTo>
                  <a:pt x="20638" y="3935412"/>
                </a:lnTo>
                <a:lnTo>
                  <a:pt x="34925" y="3890962"/>
                </a:lnTo>
                <a:lnTo>
                  <a:pt x="52388" y="3848100"/>
                </a:lnTo>
                <a:lnTo>
                  <a:pt x="69850" y="3811587"/>
                </a:lnTo>
                <a:lnTo>
                  <a:pt x="107950" y="3736975"/>
                </a:lnTo>
                <a:lnTo>
                  <a:pt x="127000" y="3697287"/>
                </a:lnTo>
                <a:lnTo>
                  <a:pt x="142875" y="3656012"/>
                </a:lnTo>
                <a:lnTo>
                  <a:pt x="157163" y="3609975"/>
                </a:lnTo>
                <a:lnTo>
                  <a:pt x="168275" y="3557587"/>
                </a:lnTo>
                <a:lnTo>
                  <a:pt x="176213" y="3497262"/>
                </a:lnTo>
                <a:lnTo>
                  <a:pt x="179388" y="3427412"/>
                </a:lnTo>
                <a:lnTo>
                  <a:pt x="176213" y="3360737"/>
                </a:lnTo>
                <a:lnTo>
                  <a:pt x="168275" y="3300412"/>
                </a:lnTo>
                <a:lnTo>
                  <a:pt x="157163" y="3248025"/>
                </a:lnTo>
                <a:lnTo>
                  <a:pt x="142875" y="3201987"/>
                </a:lnTo>
                <a:lnTo>
                  <a:pt x="127000" y="3160712"/>
                </a:lnTo>
                <a:lnTo>
                  <a:pt x="107950" y="3121025"/>
                </a:lnTo>
                <a:lnTo>
                  <a:pt x="88900" y="3084512"/>
                </a:lnTo>
                <a:lnTo>
                  <a:pt x="69850" y="3046412"/>
                </a:lnTo>
                <a:lnTo>
                  <a:pt x="52388" y="3009900"/>
                </a:lnTo>
                <a:lnTo>
                  <a:pt x="34925" y="2967037"/>
                </a:lnTo>
                <a:lnTo>
                  <a:pt x="20638" y="2922587"/>
                </a:lnTo>
                <a:lnTo>
                  <a:pt x="11113" y="2868612"/>
                </a:lnTo>
                <a:lnTo>
                  <a:pt x="1588" y="2809875"/>
                </a:lnTo>
                <a:lnTo>
                  <a:pt x="0" y="2741612"/>
                </a:lnTo>
                <a:lnTo>
                  <a:pt x="1588" y="2671762"/>
                </a:lnTo>
                <a:lnTo>
                  <a:pt x="11113" y="2613025"/>
                </a:lnTo>
                <a:lnTo>
                  <a:pt x="20638" y="2560637"/>
                </a:lnTo>
                <a:lnTo>
                  <a:pt x="34925" y="2513012"/>
                </a:lnTo>
                <a:lnTo>
                  <a:pt x="52388" y="2471737"/>
                </a:lnTo>
                <a:lnTo>
                  <a:pt x="69850" y="2433637"/>
                </a:lnTo>
                <a:lnTo>
                  <a:pt x="88900" y="2395537"/>
                </a:lnTo>
                <a:lnTo>
                  <a:pt x="107950" y="2359025"/>
                </a:lnTo>
                <a:lnTo>
                  <a:pt x="127000" y="2319337"/>
                </a:lnTo>
                <a:lnTo>
                  <a:pt x="142875" y="2278062"/>
                </a:lnTo>
                <a:lnTo>
                  <a:pt x="157163" y="2232025"/>
                </a:lnTo>
                <a:lnTo>
                  <a:pt x="168275" y="2179637"/>
                </a:lnTo>
                <a:lnTo>
                  <a:pt x="176213" y="2119312"/>
                </a:lnTo>
                <a:lnTo>
                  <a:pt x="179388" y="2051050"/>
                </a:lnTo>
                <a:lnTo>
                  <a:pt x="176213" y="1982787"/>
                </a:lnTo>
                <a:lnTo>
                  <a:pt x="168275" y="1922462"/>
                </a:lnTo>
                <a:lnTo>
                  <a:pt x="157163" y="1870075"/>
                </a:lnTo>
                <a:lnTo>
                  <a:pt x="142875" y="1824037"/>
                </a:lnTo>
                <a:lnTo>
                  <a:pt x="127000" y="1782762"/>
                </a:lnTo>
                <a:lnTo>
                  <a:pt x="107950" y="1743075"/>
                </a:lnTo>
                <a:lnTo>
                  <a:pt x="88900" y="1708150"/>
                </a:lnTo>
                <a:lnTo>
                  <a:pt x="69850" y="1671637"/>
                </a:lnTo>
                <a:lnTo>
                  <a:pt x="52388" y="1631950"/>
                </a:lnTo>
                <a:lnTo>
                  <a:pt x="34925" y="1589087"/>
                </a:lnTo>
                <a:lnTo>
                  <a:pt x="20638" y="1544637"/>
                </a:lnTo>
                <a:lnTo>
                  <a:pt x="11113" y="1492250"/>
                </a:lnTo>
                <a:lnTo>
                  <a:pt x="1588" y="1431925"/>
                </a:lnTo>
                <a:lnTo>
                  <a:pt x="0" y="1363662"/>
                </a:lnTo>
                <a:lnTo>
                  <a:pt x="1588" y="1295400"/>
                </a:lnTo>
                <a:lnTo>
                  <a:pt x="11113" y="1235075"/>
                </a:lnTo>
                <a:lnTo>
                  <a:pt x="20638" y="1182687"/>
                </a:lnTo>
                <a:lnTo>
                  <a:pt x="34925" y="1136650"/>
                </a:lnTo>
                <a:lnTo>
                  <a:pt x="52388" y="1095375"/>
                </a:lnTo>
                <a:lnTo>
                  <a:pt x="69850" y="1055687"/>
                </a:lnTo>
                <a:lnTo>
                  <a:pt x="88900" y="1017587"/>
                </a:lnTo>
                <a:lnTo>
                  <a:pt x="107950" y="981075"/>
                </a:lnTo>
                <a:lnTo>
                  <a:pt x="127000" y="942975"/>
                </a:lnTo>
                <a:lnTo>
                  <a:pt x="142875" y="901700"/>
                </a:lnTo>
                <a:lnTo>
                  <a:pt x="157163" y="854075"/>
                </a:lnTo>
                <a:lnTo>
                  <a:pt x="168275" y="801687"/>
                </a:lnTo>
                <a:lnTo>
                  <a:pt x="176213" y="744537"/>
                </a:lnTo>
                <a:lnTo>
                  <a:pt x="179388" y="673100"/>
                </a:lnTo>
                <a:lnTo>
                  <a:pt x="176213" y="606425"/>
                </a:lnTo>
                <a:lnTo>
                  <a:pt x="168275" y="546100"/>
                </a:lnTo>
                <a:lnTo>
                  <a:pt x="157163" y="496887"/>
                </a:lnTo>
                <a:lnTo>
                  <a:pt x="142875" y="450850"/>
                </a:lnTo>
                <a:lnTo>
                  <a:pt x="127000" y="409575"/>
                </a:lnTo>
                <a:lnTo>
                  <a:pt x="109538" y="369887"/>
                </a:lnTo>
                <a:lnTo>
                  <a:pt x="92075" y="334962"/>
                </a:lnTo>
                <a:lnTo>
                  <a:pt x="73025" y="296862"/>
                </a:lnTo>
                <a:lnTo>
                  <a:pt x="53975" y="260350"/>
                </a:lnTo>
                <a:lnTo>
                  <a:pt x="38100" y="217487"/>
                </a:lnTo>
                <a:lnTo>
                  <a:pt x="22225" y="174625"/>
                </a:lnTo>
                <a:lnTo>
                  <a:pt x="12700" y="122237"/>
                </a:lnTo>
                <a:lnTo>
                  <a:pt x="4763" y="6667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6ABABD-065F-499E-85B5-EA25DD056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1914" y="382384"/>
            <a:ext cx="4593772" cy="1821185"/>
          </a:xfrm>
        </p:spPr>
        <p:txBody>
          <a:bodyPr anchor="ctr">
            <a:normAutofit/>
          </a:bodyPr>
          <a:lstStyle/>
          <a:p>
            <a:r>
              <a:rPr lang="en-US" sz="4000" dirty="0"/>
              <a:t>Exponential Smoothing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FE9C34-96CB-427B-8F55-FB179BA8BF74}"/>
              </a:ext>
            </a:extLst>
          </p:cNvPr>
          <p:cNvSpPr txBox="1"/>
          <p:nvPr/>
        </p:nvSpPr>
        <p:spPr>
          <a:xfrm>
            <a:off x="7162276" y="1880403"/>
            <a:ext cx="459377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main concept being Exponential Smoothing is to optimize weighted averages for different components (seasonal, trend, remainder/error) of the data set. </a:t>
            </a:r>
          </a:p>
          <a:p>
            <a:endParaRPr lang="en-US" dirty="0"/>
          </a:p>
          <a:p>
            <a:r>
              <a:rPr lang="en-US" dirty="0"/>
              <a:t>Additive and Multiplicative characteristics are assigned to these components in ETS (state space model) to describe the stability of the data.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00D53A4-D0B2-4CA1-A9D4-3F950402A9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9671027"/>
              </p:ext>
            </p:extLst>
          </p:nvPr>
        </p:nvGraphicFramePr>
        <p:xfrm>
          <a:off x="169795" y="88426"/>
          <a:ext cx="5899575" cy="595858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833967">
                  <a:extLst>
                    <a:ext uri="{9D8B030D-6E8A-4147-A177-3AD203B41FA5}">
                      <a16:colId xmlns:a16="http://schemas.microsoft.com/office/drawing/2014/main" val="3958893613"/>
                    </a:ext>
                  </a:extLst>
                </a:gridCol>
                <a:gridCol w="1587011">
                  <a:extLst>
                    <a:ext uri="{9D8B030D-6E8A-4147-A177-3AD203B41FA5}">
                      <a16:colId xmlns:a16="http://schemas.microsoft.com/office/drawing/2014/main" val="3063599491"/>
                    </a:ext>
                  </a:extLst>
                </a:gridCol>
                <a:gridCol w="1420099">
                  <a:extLst>
                    <a:ext uri="{9D8B030D-6E8A-4147-A177-3AD203B41FA5}">
                      <a16:colId xmlns:a16="http://schemas.microsoft.com/office/drawing/2014/main" val="2549653257"/>
                    </a:ext>
                  </a:extLst>
                </a:gridCol>
                <a:gridCol w="649077">
                  <a:extLst>
                    <a:ext uri="{9D8B030D-6E8A-4147-A177-3AD203B41FA5}">
                      <a16:colId xmlns:a16="http://schemas.microsoft.com/office/drawing/2014/main" val="1143967496"/>
                    </a:ext>
                  </a:extLst>
                </a:gridCol>
                <a:gridCol w="585012">
                  <a:extLst>
                    <a:ext uri="{9D8B030D-6E8A-4147-A177-3AD203B41FA5}">
                      <a16:colId xmlns:a16="http://schemas.microsoft.com/office/drawing/2014/main" val="321594748"/>
                    </a:ext>
                  </a:extLst>
                </a:gridCol>
                <a:gridCol w="824409">
                  <a:extLst>
                    <a:ext uri="{9D8B030D-6E8A-4147-A177-3AD203B41FA5}">
                      <a16:colId xmlns:a16="http://schemas.microsoft.com/office/drawing/2014/main" val="159758219"/>
                    </a:ext>
                  </a:extLst>
                </a:gridCol>
              </a:tblGrid>
              <a:tr h="15145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Model Name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Description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RMSE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MAPE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TREND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SEASONALITY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extLst>
                  <a:ext uri="{0D108BD9-81ED-4DB2-BD59-A6C34878D82A}">
                    <a16:rowId xmlns:a16="http://schemas.microsoft.com/office/drawing/2014/main" val="4172848752"/>
                  </a:ext>
                </a:extLst>
              </a:tr>
              <a:tr h="693521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Holt-Winters' Seasonal Method</a:t>
                      </a:r>
                      <a:br>
                        <a:rPr lang="en-US" sz="1050">
                          <a:effectLst/>
                        </a:rPr>
                      </a:br>
                      <a:r>
                        <a:rPr lang="en-US" sz="1050">
                          <a:effectLst/>
                        </a:rPr>
                        <a:t>Multiplicative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Extends Simple Exponential Smoothing by applying both a trend and seasonal component.</a:t>
                      </a:r>
                      <a:br>
                        <a:rPr lang="en-US" sz="1050">
                          <a:effectLst/>
                        </a:rPr>
                      </a:br>
                      <a:br>
                        <a:rPr lang="en-US" sz="1050">
                          <a:effectLst/>
                        </a:rPr>
                      </a:br>
                      <a:r>
                        <a:rPr lang="en-US" sz="1050">
                          <a:effectLst/>
                        </a:rPr>
                        <a:t>Multiplicative - The variation of the seasonal component is proportional to the level of the series.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1163163677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5.916772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Yes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Yes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extLst>
                  <a:ext uri="{0D108BD9-81ED-4DB2-BD59-A6C34878D82A}">
                    <a16:rowId xmlns:a16="http://schemas.microsoft.com/office/drawing/2014/main" val="4288708553"/>
                  </a:ext>
                </a:extLst>
              </a:tr>
              <a:tr h="10032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Holt-Winters' Seasonal Method</a:t>
                      </a:r>
                      <a:br>
                        <a:rPr lang="en-US" sz="1050">
                          <a:effectLst/>
                        </a:rPr>
                      </a:br>
                      <a:br>
                        <a:rPr lang="en-US" sz="1050">
                          <a:effectLst/>
                        </a:rPr>
                      </a:br>
                      <a:r>
                        <a:rPr lang="en-US" sz="1050">
                          <a:effectLst/>
                        </a:rPr>
                        <a:t>Multiplicative - Damped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Extends Simple Exponential Smoothing by applying both a trend and seasonal component.</a:t>
                      </a:r>
                      <a:br>
                        <a:rPr lang="en-US" sz="1050">
                          <a:effectLst/>
                        </a:rPr>
                      </a:br>
                      <a:br>
                        <a:rPr lang="en-US" sz="1050">
                          <a:effectLst/>
                        </a:rPr>
                      </a:br>
                      <a:r>
                        <a:rPr lang="en-US" sz="1050">
                          <a:effectLst/>
                        </a:rPr>
                        <a:t>Multiplicative - The variation of the seasonal component is proportional to the level of the series.</a:t>
                      </a:r>
                      <a:br>
                        <a:rPr lang="en-US" sz="1050">
                          <a:effectLst/>
                        </a:rPr>
                      </a:br>
                      <a:br>
                        <a:rPr lang="en-US" sz="1050">
                          <a:effectLst/>
                        </a:rPr>
                      </a:br>
                      <a:r>
                        <a:rPr lang="en-US" sz="1050">
                          <a:effectLst/>
                        </a:rPr>
                        <a:t>Damped - Parameter that seeks to reduce over forecasting values.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1272878987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6.771351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Yes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Yes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extLst>
                  <a:ext uri="{0D108BD9-81ED-4DB2-BD59-A6C34878D82A}">
                    <a16:rowId xmlns:a16="http://schemas.microsoft.com/office/drawing/2014/main" val="3620788509"/>
                  </a:ext>
                </a:extLst>
              </a:tr>
              <a:tr h="84840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Holt-Winters' Seasonal Method</a:t>
                      </a:r>
                      <a:br>
                        <a:rPr lang="en-US" sz="1050">
                          <a:effectLst/>
                        </a:rPr>
                      </a:br>
                      <a:r>
                        <a:rPr lang="en-US" sz="1050">
                          <a:effectLst/>
                        </a:rPr>
                        <a:t>Additive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Extends Simple Exponential Smoothing by applying both a trend and seasonal component.</a:t>
                      </a:r>
                      <a:br>
                        <a:rPr lang="en-US" sz="1050">
                          <a:effectLst/>
                        </a:rPr>
                      </a:br>
                      <a:br>
                        <a:rPr lang="en-US" sz="1050">
                          <a:effectLst/>
                        </a:rPr>
                      </a:br>
                      <a:r>
                        <a:rPr lang="en-US" sz="1050">
                          <a:effectLst/>
                        </a:rPr>
                        <a:t>Additive - Describes the seasonal component. Additive is most appropriate when the seasonal variances is typically consistent throughout the time series.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1295679000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6.847373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>
                          <a:effectLst/>
                        </a:rPr>
                        <a:t>Yes</a:t>
                      </a:r>
                      <a:endParaRPr lang="en-US" sz="105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dirty="0">
                          <a:effectLst/>
                        </a:rPr>
                        <a:t>Yes</a:t>
                      </a:r>
                      <a:endParaRPr lang="en-US" sz="105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16435" marR="16435" marT="0" marB="0" anchor="b"/>
                </a:tc>
                <a:extLst>
                  <a:ext uri="{0D108BD9-81ED-4DB2-BD59-A6C34878D82A}">
                    <a16:rowId xmlns:a16="http://schemas.microsoft.com/office/drawing/2014/main" val="2710137468"/>
                  </a:ext>
                </a:extLst>
              </a:tr>
            </a:tbl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7EBC41BF-D322-4872-90CB-E7182BE829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6703" y="330148"/>
            <a:ext cx="45022892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>
                <a:ln>
                  <a:noFill/>
                </a:ln>
                <a:solidFill>
                  <a:srgbClr val="4472C4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Table 3 – Results of Exponential Smoothing Method Models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02C3312-B262-40B9-9E62-E9DCD633DA4E}"/>
              </a:ext>
            </a:extLst>
          </p:cNvPr>
          <p:cNvSpPr/>
          <p:nvPr/>
        </p:nvSpPr>
        <p:spPr>
          <a:xfrm>
            <a:off x="150467" y="6267841"/>
            <a:ext cx="593822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800"/>
              </a:spcAft>
            </a:pPr>
            <a:r>
              <a:rPr lang="en-US" b="1" cap="small" spc="30" dirty="0">
                <a:solidFill>
                  <a:srgbClr val="4472C4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Table 3 – Results of Exponential Smoothing Method Models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32FE5C6D-81E3-43E5-8C2C-09E9708D3D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1417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0488"/>
    </mc:Choice>
    <mc:Fallback xmlns="">
      <p:transition spd="slow" advTm="304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6">
            <a:extLst>
              <a:ext uri="{FF2B5EF4-FFF2-40B4-BE49-F238E27FC236}">
                <a16:creationId xmlns:a16="http://schemas.microsoft.com/office/drawing/2014/main" id="{D1FDF194-C99A-4C11-8A97-58FF75F6EC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ECAB5A9-13C6-4C85-AB53-C7D8B8954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352F61-0C8B-4FCD-B42D-4723276084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1" y="0"/>
            <a:ext cx="1219199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6ABABD-065F-499E-85B5-EA25DD056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4003" y="954923"/>
            <a:ext cx="5875694" cy="465655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300" kern="1200" cap="all" spc="800" baseline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Exponential smoothing method model forecasting results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BD793FF-DD5D-4B23-8ED1-722464459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58" y="5611476"/>
            <a:ext cx="5877385" cy="802992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lnSpc>
                <a:spcPct val="90000"/>
              </a:lnSpc>
              <a:buNone/>
            </a:pPr>
            <a:r>
              <a:rPr lang="en-US" sz="1700" b="1" i="0" kern="1200" cap="all" spc="400" baseline="0" dirty="0">
                <a:solidFill>
                  <a:schemeClr val="bg2"/>
                </a:solidFill>
                <a:latin typeface="+mn-lt"/>
                <a:ea typeface="+mn-ea"/>
                <a:cs typeface="+mn-cs"/>
              </a:rPr>
              <a:t>Figure 6 – Exponential Smoothing Meth Model Forecasting Results</a:t>
            </a:r>
          </a:p>
        </p:txBody>
      </p:sp>
      <p:sp>
        <p:nvSpPr>
          <p:cNvPr id="23" name="Freeform 22">
            <a:extLst>
              <a:ext uri="{FF2B5EF4-FFF2-40B4-BE49-F238E27FC236}">
                <a16:creationId xmlns:a16="http://schemas.microsoft.com/office/drawing/2014/main" id="{F28B6E25-9A48-4CF7-BF86-3D7DD1C783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 flipH="1">
            <a:off x="6909478" y="0"/>
            <a:ext cx="5282519" cy="6858000"/>
          </a:xfrm>
          <a:custGeom>
            <a:avLst/>
            <a:gdLst>
              <a:gd name="connsiteX0" fmla="*/ 0 w 4992864"/>
              <a:gd name="connsiteY0" fmla="*/ 0 h 6858000"/>
              <a:gd name="connsiteX1" fmla="*/ 4813476 w 4992864"/>
              <a:gd name="connsiteY1" fmla="*/ 0 h 6858000"/>
              <a:gd name="connsiteX2" fmla="*/ 4818239 w 4992864"/>
              <a:gd name="connsiteY2" fmla="*/ 66675 h 6858000"/>
              <a:gd name="connsiteX3" fmla="*/ 4826176 w 4992864"/>
              <a:gd name="connsiteY3" fmla="*/ 122237 h 6858000"/>
              <a:gd name="connsiteX4" fmla="*/ 4835701 w 4992864"/>
              <a:gd name="connsiteY4" fmla="*/ 174625 h 6858000"/>
              <a:gd name="connsiteX5" fmla="*/ 4851576 w 4992864"/>
              <a:gd name="connsiteY5" fmla="*/ 217487 h 6858000"/>
              <a:gd name="connsiteX6" fmla="*/ 4867451 w 4992864"/>
              <a:gd name="connsiteY6" fmla="*/ 260350 h 6858000"/>
              <a:gd name="connsiteX7" fmla="*/ 4886501 w 4992864"/>
              <a:gd name="connsiteY7" fmla="*/ 296862 h 6858000"/>
              <a:gd name="connsiteX8" fmla="*/ 4905551 w 4992864"/>
              <a:gd name="connsiteY8" fmla="*/ 334962 h 6858000"/>
              <a:gd name="connsiteX9" fmla="*/ 4923014 w 4992864"/>
              <a:gd name="connsiteY9" fmla="*/ 369887 h 6858000"/>
              <a:gd name="connsiteX10" fmla="*/ 4940476 w 4992864"/>
              <a:gd name="connsiteY10" fmla="*/ 409575 h 6858000"/>
              <a:gd name="connsiteX11" fmla="*/ 4956351 w 4992864"/>
              <a:gd name="connsiteY11" fmla="*/ 450850 h 6858000"/>
              <a:gd name="connsiteX12" fmla="*/ 4970639 w 4992864"/>
              <a:gd name="connsiteY12" fmla="*/ 496887 h 6858000"/>
              <a:gd name="connsiteX13" fmla="*/ 4981751 w 4992864"/>
              <a:gd name="connsiteY13" fmla="*/ 546100 h 6858000"/>
              <a:gd name="connsiteX14" fmla="*/ 4989689 w 4992864"/>
              <a:gd name="connsiteY14" fmla="*/ 606425 h 6858000"/>
              <a:gd name="connsiteX15" fmla="*/ 4992864 w 4992864"/>
              <a:gd name="connsiteY15" fmla="*/ 673100 h 6858000"/>
              <a:gd name="connsiteX16" fmla="*/ 4989689 w 4992864"/>
              <a:gd name="connsiteY16" fmla="*/ 744537 h 6858000"/>
              <a:gd name="connsiteX17" fmla="*/ 4981751 w 4992864"/>
              <a:gd name="connsiteY17" fmla="*/ 801687 h 6858000"/>
              <a:gd name="connsiteX18" fmla="*/ 4970639 w 4992864"/>
              <a:gd name="connsiteY18" fmla="*/ 854075 h 6858000"/>
              <a:gd name="connsiteX19" fmla="*/ 4956351 w 4992864"/>
              <a:gd name="connsiteY19" fmla="*/ 901700 h 6858000"/>
              <a:gd name="connsiteX20" fmla="*/ 4940476 w 4992864"/>
              <a:gd name="connsiteY20" fmla="*/ 942975 h 6858000"/>
              <a:gd name="connsiteX21" fmla="*/ 4921426 w 4992864"/>
              <a:gd name="connsiteY21" fmla="*/ 981075 h 6858000"/>
              <a:gd name="connsiteX22" fmla="*/ 4902376 w 4992864"/>
              <a:gd name="connsiteY22" fmla="*/ 1017587 h 6858000"/>
              <a:gd name="connsiteX23" fmla="*/ 4883326 w 4992864"/>
              <a:gd name="connsiteY23" fmla="*/ 1055687 h 6858000"/>
              <a:gd name="connsiteX24" fmla="*/ 4865864 w 4992864"/>
              <a:gd name="connsiteY24" fmla="*/ 1095375 h 6858000"/>
              <a:gd name="connsiteX25" fmla="*/ 4848401 w 4992864"/>
              <a:gd name="connsiteY25" fmla="*/ 1136650 h 6858000"/>
              <a:gd name="connsiteX26" fmla="*/ 4834114 w 4992864"/>
              <a:gd name="connsiteY26" fmla="*/ 1182687 h 6858000"/>
              <a:gd name="connsiteX27" fmla="*/ 4824589 w 4992864"/>
              <a:gd name="connsiteY27" fmla="*/ 1235075 h 6858000"/>
              <a:gd name="connsiteX28" fmla="*/ 4815064 w 4992864"/>
              <a:gd name="connsiteY28" fmla="*/ 1295400 h 6858000"/>
              <a:gd name="connsiteX29" fmla="*/ 4813476 w 4992864"/>
              <a:gd name="connsiteY29" fmla="*/ 1363662 h 6858000"/>
              <a:gd name="connsiteX30" fmla="*/ 4815064 w 4992864"/>
              <a:gd name="connsiteY30" fmla="*/ 1431925 h 6858000"/>
              <a:gd name="connsiteX31" fmla="*/ 4824589 w 4992864"/>
              <a:gd name="connsiteY31" fmla="*/ 1492250 h 6858000"/>
              <a:gd name="connsiteX32" fmla="*/ 4834114 w 4992864"/>
              <a:gd name="connsiteY32" fmla="*/ 1544637 h 6858000"/>
              <a:gd name="connsiteX33" fmla="*/ 4848401 w 4992864"/>
              <a:gd name="connsiteY33" fmla="*/ 1589087 h 6858000"/>
              <a:gd name="connsiteX34" fmla="*/ 4865864 w 4992864"/>
              <a:gd name="connsiteY34" fmla="*/ 1631950 h 6858000"/>
              <a:gd name="connsiteX35" fmla="*/ 4883326 w 4992864"/>
              <a:gd name="connsiteY35" fmla="*/ 1671637 h 6858000"/>
              <a:gd name="connsiteX36" fmla="*/ 4902376 w 4992864"/>
              <a:gd name="connsiteY36" fmla="*/ 1708150 h 6858000"/>
              <a:gd name="connsiteX37" fmla="*/ 4921426 w 4992864"/>
              <a:gd name="connsiteY37" fmla="*/ 1743075 h 6858000"/>
              <a:gd name="connsiteX38" fmla="*/ 4940476 w 4992864"/>
              <a:gd name="connsiteY38" fmla="*/ 1782762 h 6858000"/>
              <a:gd name="connsiteX39" fmla="*/ 4956351 w 4992864"/>
              <a:gd name="connsiteY39" fmla="*/ 1824037 h 6858000"/>
              <a:gd name="connsiteX40" fmla="*/ 4970639 w 4992864"/>
              <a:gd name="connsiteY40" fmla="*/ 1870075 h 6858000"/>
              <a:gd name="connsiteX41" fmla="*/ 4981751 w 4992864"/>
              <a:gd name="connsiteY41" fmla="*/ 1922462 h 6858000"/>
              <a:gd name="connsiteX42" fmla="*/ 4989689 w 4992864"/>
              <a:gd name="connsiteY42" fmla="*/ 1982787 h 6858000"/>
              <a:gd name="connsiteX43" fmla="*/ 4992864 w 4992864"/>
              <a:gd name="connsiteY43" fmla="*/ 2051050 h 6858000"/>
              <a:gd name="connsiteX44" fmla="*/ 4989689 w 4992864"/>
              <a:gd name="connsiteY44" fmla="*/ 2119312 h 6858000"/>
              <a:gd name="connsiteX45" fmla="*/ 4981751 w 4992864"/>
              <a:gd name="connsiteY45" fmla="*/ 2179637 h 6858000"/>
              <a:gd name="connsiteX46" fmla="*/ 4970639 w 4992864"/>
              <a:gd name="connsiteY46" fmla="*/ 2232025 h 6858000"/>
              <a:gd name="connsiteX47" fmla="*/ 4956351 w 4992864"/>
              <a:gd name="connsiteY47" fmla="*/ 2278062 h 6858000"/>
              <a:gd name="connsiteX48" fmla="*/ 4940476 w 4992864"/>
              <a:gd name="connsiteY48" fmla="*/ 2319337 h 6858000"/>
              <a:gd name="connsiteX49" fmla="*/ 4921426 w 4992864"/>
              <a:gd name="connsiteY49" fmla="*/ 2359025 h 6858000"/>
              <a:gd name="connsiteX50" fmla="*/ 4902376 w 4992864"/>
              <a:gd name="connsiteY50" fmla="*/ 2395537 h 6858000"/>
              <a:gd name="connsiteX51" fmla="*/ 4883326 w 4992864"/>
              <a:gd name="connsiteY51" fmla="*/ 2433637 h 6858000"/>
              <a:gd name="connsiteX52" fmla="*/ 4865864 w 4992864"/>
              <a:gd name="connsiteY52" fmla="*/ 2471737 h 6858000"/>
              <a:gd name="connsiteX53" fmla="*/ 4848401 w 4992864"/>
              <a:gd name="connsiteY53" fmla="*/ 2513012 h 6858000"/>
              <a:gd name="connsiteX54" fmla="*/ 4834114 w 4992864"/>
              <a:gd name="connsiteY54" fmla="*/ 2560637 h 6858000"/>
              <a:gd name="connsiteX55" fmla="*/ 4824589 w 4992864"/>
              <a:gd name="connsiteY55" fmla="*/ 2613025 h 6858000"/>
              <a:gd name="connsiteX56" fmla="*/ 4815064 w 4992864"/>
              <a:gd name="connsiteY56" fmla="*/ 2671762 h 6858000"/>
              <a:gd name="connsiteX57" fmla="*/ 4813476 w 4992864"/>
              <a:gd name="connsiteY57" fmla="*/ 2741612 h 6858000"/>
              <a:gd name="connsiteX58" fmla="*/ 4815064 w 4992864"/>
              <a:gd name="connsiteY58" fmla="*/ 2809875 h 6858000"/>
              <a:gd name="connsiteX59" fmla="*/ 4824589 w 4992864"/>
              <a:gd name="connsiteY59" fmla="*/ 2868612 h 6858000"/>
              <a:gd name="connsiteX60" fmla="*/ 4834114 w 4992864"/>
              <a:gd name="connsiteY60" fmla="*/ 2922587 h 6858000"/>
              <a:gd name="connsiteX61" fmla="*/ 4848401 w 4992864"/>
              <a:gd name="connsiteY61" fmla="*/ 2967037 h 6858000"/>
              <a:gd name="connsiteX62" fmla="*/ 4865864 w 4992864"/>
              <a:gd name="connsiteY62" fmla="*/ 3009900 h 6858000"/>
              <a:gd name="connsiteX63" fmla="*/ 4883326 w 4992864"/>
              <a:gd name="connsiteY63" fmla="*/ 3046412 h 6858000"/>
              <a:gd name="connsiteX64" fmla="*/ 4902376 w 4992864"/>
              <a:gd name="connsiteY64" fmla="*/ 3084512 h 6858000"/>
              <a:gd name="connsiteX65" fmla="*/ 4921426 w 4992864"/>
              <a:gd name="connsiteY65" fmla="*/ 3121025 h 6858000"/>
              <a:gd name="connsiteX66" fmla="*/ 4940476 w 4992864"/>
              <a:gd name="connsiteY66" fmla="*/ 3160712 h 6858000"/>
              <a:gd name="connsiteX67" fmla="*/ 4956351 w 4992864"/>
              <a:gd name="connsiteY67" fmla="*/ 3201987 h 6858000"/>
              <a:gd name="connsiteX68" fmla="*/ 4970639 w 4992864"/>
              <a:gd name="connsiteY68" fmla="*/ 3248025 h 6858000"/>
              <a:gd name="connsiteX69" fmla="*/ 4981751 w 4992864"/>
              <a:gd name="connsiteY69" fmla="*/ 3300412 h 6858000"/>
              <a:gd name="connsiteX70" fmla="*/ 4989689 w 4992864"/>
              <a:gd name="connsiteY70" fmla="*/ 3360737 h 6858000"/>
              <a:gd name="connsiteX71" fmla="*/ 4992864 w 4992864"/>
              <a:gd name="connsiteY71" fmla="*/ 3427412 h 6858000"/>
              <a:gd name="connsiteX72" fmla="*/ 4989689 w 4992864"/>
              <a:gd name="connsiteY72" fmla="*/ 3497262 h 6858000"/>
              <a:gd name="connsiteX73" fmla="*/ 4981751 w 4992864"/>
              <a:gd name="connsiteY73" fmla="*/ 3557587 h 6858000"/>
              <a:gd name="connsiteX74" fmla="*/ 4970639 w 4992864"/>
              <a:gd name="connsiteY74" fmla="*/ 3609975 h 6858000"/>
              <a:gd name="connsiteX75" fmla="*/ 4956351 w 4992864"/>
              <a:gd name="connsiteY75" fmla="*/ 3656012 h 6858000"/>
              <a:gd name="connsiteX76" fmla="*/ 4940476 w 4992864"/>
              <a:gd name="connsiteY76" fmla="*/ 3697287 h 6858000"/>
              <a:gd name="connsiteX77" fmla="*/ 4921426 w 4992864"/>
              <a:gd name="connsiteY77" fmla="*/ 3736975 h 6858000"/>
              <a:gd name="connsiteX78" fmla="*/ 4883326 w 4992864"/>
              <a:gd name="connsiteY78" fmla="*/ 3811587 h 6858000"/>
              <a:gd name="connsiteX79" fmla="*/ 4865864 w 4992864"/>
              <a:gd name="connsiteY79" fmla="*/ 3848100 h 6858000"/>
              <a:gd name="connsiteX80" fmla="*/ 4848401 w 4992864"/>
              <a:gd name="connsiteY80" fmla="*/ 3890962 h 6858000"/>
              <a:gd name="connsiteX81" fmla="*/ 4834114 w 4992864"/>
              <a:gd name="connsiteY81" fmla="*/ 3935412 h 6858000"/>
              <a:gd name="connsiteX82" fmla="*/ 4824589 w 4992864"/>
              <a:gd name="connsiteY82" fmla="*/ 3987800 h 6858000"/>
              <a:gd name="connsiteX83" fmla="*/ 4815064 w 4992864"/>
              <a:gd name="connsiteY83" fmla="*/ 4048125 h 6858000"/>
              <a:gd name="connsiteX84" fmla="*/ 4813476 w 4992864"/>
              <a:gd name="connsiteY84" fmla="*/ 4116387 h 6858000"/>
              <a:gd name="connsiteX85" fmla="*/ 4815064 w 4992864"/>
              <a:gd name="connsiteY85" fmla="*/ 4186237 h 6858000"/>
              <a:gd name="connsiteX86" fmla="*/ 4824589 w 4992864"/>
              <a:gd name="connsiteY86" fmla="*/ 4244975 h 6858000"/>
              <a:gd name="connsiteX87" fmla="*/ 4834114 w 4992864"/>
              <a:gd name="connsiteY87" fmla="*/ 4297362 h 6858000"/>
              <a:gd name="connsiteX88" fmla="*/ 4848401 w 4992864"/>
              <a:gd name="connsiteY88" fmla="*/ 4343400 h 6858000"/>
              <a:gd name="connsiteX89" fmla="*/ 4865864 w 4992864"/>
              <a:gd name="connsiteY89" fmla="*/ 4386262 h 6858000"/>
              <a:gd name="connsiteX90" fmla="*/ 4883326 w 4992864"/>
              <a:gd name="connsiteY90" fmla="*/ 4424362 h 6858000"/>
              <a:gd name="connsiteX91" fmla="*/ 4921426 w 4992864"/>
              <a:gd name="connsiteY91" fmla="*/ 4498975 h 6858000"/>
              <a:gd name="connsiteX92" fmla="*/ 4940476 w 4992864"/>
              <a:gd name="connsiteY92" fmla="*/ 4537075 h 6858000"/>
              <a:gd name="connsiteX93" fmla="*/ 4956351 w 4992864"/>
              <a:gd name="connsiteY93" fmla="*/ 4579937 h 6858000"/>
              <a:gd name="connsiteX94" fmla="*/ 4970639 w 4992864"/>
              <a:gd name="connsiteY94" fmla="*/ 4625975 h 6858000"/>
              <a:gd name="connsiteX95" fmla="*/ 4981751 w 4992864"/>
              <a:gd name="connsiteY95" fmla="*/ 4678362 h 6858000"/>
              <a:gd name="connsiteX96" fmla="*/ 4989689 w 4992864"/>
              <a:gd name="connsiteY96" fmla="*/ 4738687 h 6858000"/>
              <a:gd name="connsiteX97" fmla="*/ 4992864 w 4992864"/>
              <a:gd name="connsiteY97" fmla="*/ 4806950 h 6858000"/>
              <a:gd name="connsiteX98" fmla="*/ 4989689 w 4992864"/>
              <a:gd name="connsiteY98" fmla="*/ 4875212 h 6858000"/>
              <a:gd name="connsiteX99" fmla="*/ 4981751 w 4992864"/>
              <a:gd name="connsiteY99" fmla="*/ 4935537 h 6858000"/>
              <a:gd name="connsiteX100" fmla="*/ 4970639 w 4992864"/>
              <a:gd name="connsiteY100" fmla="*/ 4987925 h 6858000"/>
              <a:gd name="connsiteX101" fmla="*/ 4956351 w 4992864"/>
              <a:gd name="connsiteY101" fmla="*/ 5033962 h 6858000"/>
              <a:gd name="connsiteX102" fmla="*/ 4940476 w 4992864"/>
              <a:gd name="connsiteY102" fmla="*/ 5075237 h 6858000"/>
              <a:gd name="connsiteX103" fmla="*/ 4921426 w 4992864"/>
              <a:gd name="connsiteY103" fmla="*/ 5114925 h 6858000"/>
              <a:gd name="connsiteX104" fmla="*/ 4902376 w 4992864"/>
              <a:gd name="connsiteY104" fmla="*/ 5149850 h 6858000"/>
              <a:gd name="connsiteX105" fmla="*/ 4883326 w 4992864"/>
              <a:gd name="connsiteY105" fmla="*/ 5186362 h 6858000"/>
              <a:gd name="connsiteX106" fmla="*/ 4865864 w 4992864"/>
              <a:gd name="connsiteY106" fmla="*/ 5226050 h 6858000"/>
              <a:gd name="connsiteX107" fmla="*/ 4848401 w 4992864"/>
              <a:gd name="connsiteY107" fmla="*/ 5268912 h 6858000"/>
              <a:gd name="connsiteX108" fmla="*/ 4834114 w 4992864"/>
              <a:gd name="connsiteY108" fmla="*/ 5313362 h 6858000"/>
              <a:gd name="connsiteX109" fmla="*/ 4824589 w 4992864"/>
              <a:gd name="connsiteY109" fmla="*/ 5365750 h 6858000"/>
              <a:gd name="connsiteX110" fmla="*/ 4815064 w 4992864"/>
              <a:gd name="connsiteY110" fmla="*/ 5426075 h 6858000"/>
              <a:gd name="connsiteX111" fmla="*/ 4813476 w 4992864"/>
              <a:gd name="connsiteY111" fmla="*/ 5494337 h 6858000"/>
              <a:gd name="connsiteX112" fmla="*/ 4815064 w 4992864"/>
              <a:gd name="connsiteY112" fmla="*/ 5562600 h 6858000"/>
              <a:gd name="connsiteX113" fmla="*/ 4824589 w 4992864"/>
              <a:gd name="connsiteY113" fmla="*/ 5622925 h 6858000"/>
              <a:gd name="connsiteX114" fmla="*/ 4834114 w 4992864"/>
              <a:gd name="connsiteY114" fmla="*/ 5675312 h 6858000"/>
              <a:gd name="connsiteX115" fmla="*/ 4848401 w 4992864"/>
              <a:gd name="connsiteY115" fmla="*/ 5721350 h 6858000"/>
              <a:gd name="connsiteX116" fmla="*/ 4865864 w 4992864"/>
              <a:gd name="connsiteY116" fmla="*/ 5762625 h 6858000"/>
              <a:gd name="connsiteX117" fmla="*/ 4883326 w 4992864"/>
              <a:gd name="connsiteY117" fmla="*/ 5802312 h 6858000"/>
              <a:gd name="connsiteX118" fmla="*/ 4902376 w 4992864"/>
              <a:gd name="connsiteY118" fmla="*/ 5840412 h 6858000"/>
              <a:gd name="connsiteX119" fmla="*/ 4921426 w 4992864"/>
              <a:gd name="connsiteY119" fmla="*/ 5876925 h 6858000"/>
              <a:gd name="connsiteX120" fmla="*/ 4940476 w 4992864"/>
              <a:gd name="connsiteY120" fmla="*/ 5915025 h 6858000"/>
              <a:gd name="connsiteX121" fmla="*/ 4956351 w 4992864"/>
              <a:gd name="connsiteY121" fmla="*/ 5956300 h 6858000"/>
              <a:gd name="connsiteX122" fmla="*/ 4970639 w 4992864"/>
              <a:gd name="connsiteY122" fmla="*/ 6003925 h 6858000"/>
              <a:gd name="connsiteX123" fmla="*/ 4981751 w 4992864"/>
              <a:gd name="connsiteY123" fmla="*/ 6056312 h 6858000"/>
              <a:gd name="connsiteX124" fmla="*/ 4989689 w 4992864"/>
              <a:gd name="connsiteY124" fmla="*/ 6113462 h 6858000"/>
              <a:gd name="connsiteX125" fmla="*/ 4992864 w 4992864"/>
              <a:gd name="connsiteY125" fmla="*/ 6183312 h 6858000"/>
              <a:gd name="connsiteX126" fmla="*/ 4989689 w 4992864"/>
              <a:gd name="connsiteY126" fmla="*/ 6251575 h 6858000"/>
              <a:gd name="connsiteX127" fmla="*/ 4981751 w 4992864"/>
              <a:gd name="connsiteY127" fmla="*/ 6311900 h 6858000"/>
              <a:gd name="connsiteX128" fmla="*/ 4970639 w 4992864"/>
              <a:gd name="connsiteY128" fmla="*/ 6361112 h 6858000"/>
              <a:gd name="connsiteX129" fmla="*/ 4956351 w 4992864"/>
              <a:gd name="connsiteY129" fmla="*/ 6407150 h 6858000"/>
              <a:gd name="connsiteX130" fmla="*/ 4940476 w 4992864"/>
              <a:gd name="connsiteY130" fmla="*/ 6448425 h 6858000"/>
              <a:gd name="connsiteX131" fmla="*/ 4923014 w 4992864"/>
              <a:gd name="connsiteY131" fmla="*/ 6488112 h 6858000"/>
              <a:gd name="connsiteX132" fmla="*/ 4905551 w 4992864"/>
              <a:gd name="connsiteY132" fmla="*/ 6523037 h 6858000"/>
              <a:gd name="connsiteX133" fmla="*/ 4886501 w 4992864"/>
              <a:gd name="connsiteY133" fmla="*/ 6561137 h 6858000"/>
              <a:gd name="connsiteX134" fmla="*/ 4867451 w 4992864"/>
              <a:gd name="connsiteY134" fmla="*/ 6597650 h 6858000"/>
              <a:gd name="connsiteX135" fmla="*/ 4851576 w 4992864"/>
              <a:gd name="connsiteY135" fmla="*/ 6640512 h 6858000"/>
              <a:gd name="connsiteX136" fmla="*/ 4835701 w 4992864"/>
              <a:gd name="connsiteY136" fmla="*/ 6683375 h 6858000"/>
              <a:gd name="connsiteX137" fmla="*/ 4826176 w 4992864"/>
              <a:gd name="connsiteY137" fmla="*/ 6735762 h 6858000"/>
              <a:gd name="connsiteX138" fmla="*/ 4818239 w 4992864"/>
              <a:gd name="connsiteY138" fmla="*/ 6791325 h 6858000"/>
              <a:gd name="connsiteX139" fmla="*/ 4813476 w 4992864"/>
              <a:gd name="connsiteY139" fmla="*/ 6858000 h 6858000"/>
              <a:gd name="connsiteX140" fmla="*/ 0 w 4992864"/>
              <a:gd name="connsiteY14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4992864" h="6858000">
                <a:moveTo>
                  <a:pt x="0" y="0"/>
                </a:moveTo>
                <a:lnTo>
                  <a:pt x="4813476" y="0"/>
                </a:lnTo>
                <a:lnTo>
                  <a:pt x="4818239" y="66675"/>
                </a:lnTo>
                <a:lnTo>
                  <a:pt x="4826176" y="122237"/>
                </a:lnTo>
                <a:lnTo>
                  <a:pt x="4835701" y="174625"/>
                </a:lnTo>
                <a:lnTo>
                  <a:pt x="4851576" y="217487"/>
                </a:lnTo>
                <a:lnTo>
                  <a:pt x="4867451" y="260350"/>
                </a:lnTo>
                <a:lnTo>
                  <a:pt x="4886501" y="296862"/>
                </a:lnTo>
                <a:lnTo>
                  <a:pt x="4905551" y="334962"/>
                </a:lnTo>
                <a:lnTo>
                  <a:pt x="4923014" y="369887"/>
                </a:lnTo>
                <a:lnTo>
                  <a:pt x="4940476" y="409575"/>
                </a:lnTo>
                <a:lnTo>
                  <a:pt x="4956351" y="450850"/>
                </a:lnTo>
                <a:lnTo>
                  <a:pt x="4970639" y="496887"/>
                </a:lnTo>
                <a:lnTo>
                  <a:pt x="4981751" y="546100"/>
                </a:lnTo>
                <a:lnTo>
                  <a:pt x="4989689" y="606425"/>
                </a:lnTo>
                <a:lnTo>
                  <a:pt x="4992864" y="673100"/>
                </a:lnTo>
                <a:lnTo>
                  <a:pt x="4989689" y="744537"/>
                </a:lnTo>
                <a:lnTo>
                  <a:pt x="4981751" y="801687"/>
                </a:lnTo>
                <a:lnTo>
                  <a:pt x="4970639" y="854075"/>
                </a:lnTo>
                <a:lnTo>
                  <a:pt x="4956351" y="901700"/>
                </a:lnTo>
                <a:lnTo>
                  <a:pt x="4940476" y="942975"/>
                </a:lnTo>
                <a:lnTo>
                  <a:pt x="4921426" y="981075"/>
                </a:lnTo>
                <a:lnTo>
                  <a:pt x="4902376" y="1017587"/>
                </a:lnTo>
                <a:lnTo>
                  <a:pt x="4883326" y="1055687"/>
                </a:lnTo>
                <a:lnTo>
                  <a:pt x="4865864" y="1095375"/>
                </a:lnTo>
                <a:lnTo>
                  <a:pt x="4848401" y="1136650"/>
                </a:lnTo>
                <a:lnTo>
                  <a:pt x="4834114" y="1182687"/>
                </a:lnTo>
                <a:lnTo>
                  <a:pt x="4824589" y="1235075"/>
                </a:lnTo>
                <a:lnTo>
                  <a:pt x="4815064" y="1295400"/>
                </a:lnTo>
                <a:lnTo>
                  <a:pt x="4813476" y="1363662"/>
                </a:lnTo>
                <a:lnTo>
                  <a:pt x="4815064" y="1431925"/>
                </a:lnTo>
                <a:lnTo>
                  <a:pt x="4824589" y="1492250"/>
                </a:lnTo>
                <a:lnTo>
                  <a:pt x="4834114" y="1544637"/>
                </a:lnTo>
                <a:lnTo>
                  <a:pt x="4848401" y="1589087"/>
                </a:lnTo>
                <a:lnTo>
                  <a:pt x="4865864" y="1631950"/>
                </a:lnTo>
                <a:lnTo>
                  <a:pt x="4883326" y="1671637"/>
                </a:lnTo>
                <a:lnTo>
                  <a:pt x="4902376" y="1708150"/>
                </a:lnTo>
                <a:lnTo>
                  <a:pt x="4921426" y="1743075"/>
                </a:lnTo>
                <a:lnTo>
                  <a:pt x="4940476" y="1782762"/>
                </a:lnTo>
                <a:lnTo>
                  <a:pt x="4956351" y="1824037"/>
                </a:lnTo>
                <a:lnTo>
                  <a:pt x="4970639" y="1870075"/>
                </a:lnTo>
                <a:lnTo>
                  <a:pt x="4981751" y="1922462"/>
                </a:lnTo>
                <a:lnTo>
                  <a:pt x="4989689" y="1982787"/>
                </a:lnTo>
                <a:lnTo>
                  <a:pt x="4992864" y="2051050"/>
                </a:lnTo>
                <a:lnTo>
                  <a:pt x="4989689" y="2119312"/>
                </a:lnTo>
                <a:lnTo>
                  <a:pt x="4981751" y="2179637"/>
                </a:lnTo>
                <a:lnTo>
                  <a:pt x="4970639" y="2232025"/>
                </a:lnTo>
                <a:lnTo>
                  <a:pt x="4956351" y="2278062"/>
                </a:lnTo>
                <a:lnTo>
                  <a:pt x="4940476" y="2319337"/>
                </a:lnTo>
                <a:lnTo>
                  <a:pt x="4921426" y="2359025"/>
                </a:lnTo>
                <a:lnTo>
                  <a:pt x="4902376" y="2395537"/>
                </a:lnTo>
                <a:lnTo>
                  <a:pt x="4883326" y="2433637"/>
                </a:lnTo>
                <a:lnTo>
                  <a:pt x="4865864" y="2471737"/>
                </a:lnTo>
                <a:lnTo>
                  <a:pt x="4848401" y="2513012"/>
                </a:lnTo>
                <a:lnTo>
                  <a:pt x="4834114" y="2560637"/>
                </a:lnTo>
                <a:lnTo>
                  <a:pt x="4824589" y="2613025"/>
                </a:lnTo>
                <a:lnTo>
                  <a:pt x="4815064" y="2671762"/>
                </a:lnTo>
                <a:lnTo>
                  <a:pt x="4813476" y="2741612"/>
                </a:lnTo>
                <a:lnTo>
                  <a:pt x="4815064" y="2809875"/>
                </a:lnTo>
                <a:lnTo>
                  <a:pt x="4824589" y="2868612"/>
                </a:lnTo>
                <a:lnTo>
                  <a:pt x="4834114" y="2922587"/>
                </a:lnTo>
                <a:lnTo>
                  <a:pt x="4848401" y="2967037"/>
                </a:lnTo>
                <a:lnTo>
                  <a:pt x="4865864" y="3009900"/>
                </a:lnTo>
                <a:lnTo>
                  <a:pt x="4883326" y="3046412"/>
                </a:lnTo>
                <a:lnTo>
                  <a:pt x="4902376" y="3084512"/>
                </a:lnTo>
                <a:lnTo>
                  <a:pt x="4921426" y="3121025"/>
                </a:lnTo>
                <a:lnTo>
                  <a:pt x="4940476" y="3160712"/>
                </a:lnTo>
                <a:lnTo>
                  <a:pt x="4956351" y="3201987"/>
                </a:lnTo>
                <a:lnTo>
                  <a:pt x="4970639" y="3248025"/>
                </a:lnTo>
                <a:lnTo>
                  <a:pt x="4981751" y="3300412"/>
                </a:lnTo>
                <a:lnTo>
                  <a:pt x="4989689" y="3360737"/>
                </a:lnTo>
                <a:lnTo>
                  <a:pt x="4992864" y="3427412"/>
                </a:lnTo>
                <a:lnTo>
                  <a:pt x="4989689" y="3497262"/>
                </a:lnTo>
                <a:lnTo>
                  <a:pt x="4981751" y="3557587"/>
                </a:lnTo>
                <a:lnTo>
                  <a:pt x="4970639" y="3609975"/>
                </a:lnTo>
                <a:lnTo>
                  <a:pt x="4956351" y="3656012"/>
                </a:lnTo>
                <a:lnTo>
                  <a:pt x="4940476" y="3697287"/>
                </a:lnTo>
                <a:lnTo>
                  <a:pt x="4921426" y="3736975"/>
                </a:lnTo>
                <a:lnTo>
                  <a:pt x="4883326" y="3811587"/>
                </a:lnTo>
                <a:lnTo>
                  <a:pt x="4865864" y="3848100"/>
                </a:lnTo>
                <a:lnTo>
                  <a:pt x="4848401" y="3890962"/>
                </a:lnTo>
                <a:lnTo>
                  <a:pt x="4834114" y="3935412"/>
                </a:lnTo>
                <a:lnTo>
                  <a:pt x="4824589" y="3987800"/>
                </a:lnTo>
                <a:lnTo>
                  <a:pt x="4815064" y="4048125"/>
                </a:lnTo>
                <a:lnTo>
                  <a:pt x="4813476" y="4116387"/>
                </a:lnTo>
                <a:lnTo>
                  <a:pt x="4815064" y="4186237"/>
                </a:lnTo>
                <a:lnTo>
                  <a:pt x="4824589" y="4244975"/>
                </a:lnTo>
                <a:lnTo>
                  <a:pt x="4834114" y="4297362"/>
                </a:lnTo>
                <a:lnTo>
                  <a:pt x="4848401" y="4343400"/>
                </a:lnTo>
                <a:lnTo>
                  <a:pt x="4865864" y="4386262"/>
                </a:lnTo>
                <a:lnTo>
                  <a:pt x="4883326" y="4424362"/>
                </a:lnTo>
                <a:lnTo>
                  <a:pt x="4921426" y="4498975"/>
                </a:lnTo>
                <a:lnTo>
                  <a:pt x="4940476" y="4537075"/>
                </a:lnTo>
                <a:lnTo>
                  <a:pt x="4956351" y="4579937"/>
                </a:lnTo>
                <a:lnTo>
                  <a:pt x="4970639" y="4625975"/>
                </a:lnTo>
                <a:lnTo>
                  <a:pt x="4981751" y="4678362"/>
                </a:lnTo>
                <a:lnTo>
                  <a:pt x="4989689" y="4738687"/>
                </a:lnTo>
                <a:lnTo>
                  <a:pt x="4992864" y="4806950"/>
                </a:lnTo>
                <a:lnTo>
                  <a:pt x="4989689" y="4875212"/>
                </a:lnTo>
                <a:lnTo>
                  <a:pt x="4981751" y="4935537"/>
                </a:lnTo>
                <a:lnTo>
                  <a:pt x="4970639" y="4987925"/>
                </a:lnTo>
                <a:lnTo>
                  <a:pt x="4956351" y="5033962"/>
                </a:lnTo>
                <a:lnTo>
                  <a:pt x="4940476" y="5075237"/>
                </a:lnTo>
                <a:lnTo>
                  <a:pt x="4921426" y="5114925"/>
                </a:lnTo>
                <a:lnTo>
                  <a:pt x="4902376" y="5149850"/>
                </a:lnTo>
                <a:lnTo>
                  <a:pt x="4883326" y="5186362"/>
                </a:lnTo>
                <a:lnTo>
                  <a:pt x="4865864" y="5226050"/>
                </a:lnTo>
                <a:lnTo>
                  <a:pt x="4848401" y="5268912"/>
                </a:lnTo>
                <a:lnTo>
                  <a:pt x="4834114" y="5313362"/>
                </a:lnTo>
                <a:lnTo>
                  <a:pt x="4824589" y="5365750"/>
                </a:lnTo>
                <a:lnTo>
                  <a:pt x="4815064" y="5426075"/>
                </a:lnTo>
                <a:lnTo>
                  <a:pt x="4813476" y="5494337"/>
                </a:lnTo>
                <a:lnTo>
                  <a:pt x="4815064" y="5562600"/>
                </a:lnTo>
                <a:lnTo>
                  <a:pt x="4824589" y="5622925"/>
                </a:lnTo>
                <a:lnTo>
                  <a:pt x="4834114" y="5675312"/>
                </a:lnTo>
                <a:lnTo>
                  <a:pt x="4848401" y="5721350"/>
                </a:lnTo>
                <a:lnTo>
                  <a:pt x="4865864" y="5762625"/>
                </a:lnTo>
                <a:lnTo>
                  <a:pt x="4883326" y="5802312"/>
                </a:lnTo>
                <a:lnTo>
                  <a:pt x="4902376" y="5840412"/>
                </a:lnTo>
                <a:lnTo>
                  <a:pt x="4921426" y="5876925"/>
                </a:lnTo>
                <a:lnTo>
                  <a:pt x="4940476" y="5915025"/>
                </a:lnTo>
                <a:lnTo>
                  <a:pt x="4956351" y="5956300"/>
                </a:lnTo>
                <a:lnTo>
                  <a:pt x="4970639" y="6003925"/>
                </a:lnTo>
                <a:lnTo>
                  <a:pt x="4981751" y="6056312"/>
                </a:lnTo>
                <a:lnTo>
                  <a:pt x="4989689" y="6113462"/>
                </a:lnTo>
                <a:lnTo>
                  <a:pt x="4992864" y="6183312"/>
                </a:lnTo>
                <a:lnTo>
                  <a:pt x="4989689" y="6251575"/>
                </a:lnTo>
                <a:lnTo>
                  <a:pt x="4981751" y="6311900"/>
                </a:lnTo>
                <a:lnTo>
                  <a:pt x="4970639" y="6361112"/>
                </a:lnTo>
                <a:lnTo>
                  <a:pt x="4956351" y="6407150"/>
                </a:lnTo>
                <a:lnTo>
                  <a:pt x="4940476" y="6448425"/>
                </a:lnTo>
                <a:lnTo>
                  <a:pt x="4923014" y="6488112"/>
                </a:lnTo>
                <a:lnTo>
                  <a:pt x="4905551" y="6523037"/>
                </a:lnTo>
                <a:lnTo>
                  <a:pt x="4886501" y="6561137"/>
                </a:lnTo>
                <a:lnTo>
                  <a:pt x="4867451" y="6597650"/>
                </a:lnTo>
                <a:lnTo>
                  <a:pt x="4851576" y="6640512"/>
                </a:lnTo>
                <a:lnTo>
                  <a:pt x="4835701" y="6683375"/>
                </a:lnTo>
                <a:lnTo>
                  <a:pt x="4826176" y="6735762"/>
                </a:lnTo>
                <a:lnTo>
                  <a:pt x="4818239" y="6791325"/>
                </a:lnTo>
                <a:lnTo>
                  <a:pt x="481347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DB30A2C9-77AF-467A-B08E-133E1AF2E3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46365" y="2"/>
            <a:ext cx="5149751" cy="3402351"/>
          </a:xfrm>
          <a:custGeom>
            <a:avLst/>
            <a:gdLst>
              <a:gd name="connsiteX0" fmla="*/ 189795 w 5149751"/>
              <a:gd name="connsiteY0" fmla="*/ 0 h 3402351"/>
              <a:gd name="connsiteX1" fmla="*/ 5149751 w 5149751"/>
              <a:gd name="connsiteY1" fmla="*/ 0 h 3402351"/>
              <a:gd name="connsiteX2" fmla="*/ 5149751 w 5149751"/>
              <a:gd name="connsiteY2" fmla="*/ 3402351 h 3402351"/>
              <a:gd name="connsiteX3" fmla="*/ 1262 w 5149751"/>
              <a:gd name="connsiteY3" fmla="*/ 3402351 h 3402351"/>
              <a:gd name="connsiteX4" fmla="*/ 3359 w 5149751"/>
              <a:gd name="connsiteY4" fmla="*/ 3360737 h 3402351"/>
              <a:gd name="connsiteX5" fmla="*/ 11757 w 5149751"/>
              <a:gd name="connsiteY5" fmla="*/ 3300412 h 3402351"/>
              <a:gd name="connsiteX6" fmla="*/ 23514 w 5149751"/>
              <a:gd name="connsiteY6" fmla="*/ 3248025 h 3402351"/>
              <a:gd name="connsiteX7" fmla="*/ 38631 w 5149751"/>
              <a:gd name="connsiteY7" fmla="*/ 3201987 h 3402351"/>
              <a:gd name="connsiteX8" fmla="*/ 55427 w 5149751"/>
              <a:gd name="connsiteY8" fmla="*/ 3160712 h 3402351"/>
              <a:gd name="connsiteX9" fmla="*/ 75582 w 5149751"/>
              <a:gd name="connsiteY9" fmla="*/ 3121025 h 3402351"/>
              <a:gd name="connsiteX10" fmla="*/ 95737 w 5149751"/>
              <a:gd name="connsiteY10" fmla="*/ 3084512 h 3402351"/>
              <a:gd name="connsiteX11" fmla="*/ 115892 w 5149751"/>
              <a:gd name="connsiteY11" fmla="*/ 3046412 h 3402351"/>
              <a:gd name="connsiteX12" fmla="*/ 134368 w 5149751"/>
              <a:gd name="connsiteY12" fmla="*/ 3009900 h 3402351"/>
              <a:gd name="connsiteX13" fmla="*/ 152844 w 5149751"/>
              <a:gd name="connsiteY13" fmla="*/ 2967037 h 3402351"/>
              <a:gd name="connsiteX14" fmla="*/ 167959 w 5149751"/>
              <a:gd name="connsiteY14" fmla="*/ 2922587 h 3402351"/>
              <a:gd name="connsiteX15" fmla="*/ 178037 w 5149751"/>
              <a:gd name="connsiteY15" fmla="*/ 2868612 h 3402351"/>
              <a:gd name="connsiteX16" fmla="*/ 188115 w 5149751"/>
              <a:gd name="connsiteY16" fmla="*/ 2809875 h 3402351"/>
              <a:gd name="connsiteX17" fmla="*/ 189795 w 5149751"/>
              <a:gd name="connsiteY17" fmla="*/ 2741612 h 3402351"/>
              <a:gd name="connsiteX18" fmla="*/ 188115 w 5149751"/>
              <a:gd name="connsiteY18" fmla="*/ 2671762 h 3402351"/>
              <a:gd name="connsiteX19" fmla="*/ 178037 w 5149751"/>
              <a:gd name="connsiteY19" fmla="*/ 2613025 h 3402351"/>
              <a:gd name="connsiteX20" fmla="*/ 167959 w 5149751"/>
              <a:gd name="connsiteY20" fmla="*/ 2560637 h 3402351"/>
              <a:gd name="connsiteX21" fmla="*/ 152844 w 5149751"/>
              <a:gd name="connsiteY21" fmla="*/ 2513012 h 3402351"/>
              <a:gd name="connsiteX22" fmla="*/ 134368 w 5149751"/>
              <a:gd name="connsiteY22" fmla="*/ 2471737 h 3402351"/>
              <a:gd name="connsiteX23" fmla="*/ 115892 w 5149751"/>
              <a:gd name="connsiteY23" fmla="*/ 2433637 h 3402351"/>
              <a:gd name="connsiteX24" fmla="*/ 95737 w 5149751"/>
              <a:gd name="connsiteY24" fmla="*/ 2395537 h 3402351"/>
              <a:gd name="connsiteX25" fmla="*/ 75582 w 5149751"/>
              <a:gd name="connsiteY25" fmla="*/ 2359025 h 3402351"/>
              <a:gd name="connsiteX26" fmla="*/ 55427 w 5149751"/>
              <a:gd name="connsiteY26" fmla="*/ 2319337 h 3402351"/>
              <a:gd name="connsiteX27" fmla="*/ 38631 w 5149751"/>
              <a:gd name="connsiteY27" fmla="*/ 2278062 h 3402351"/>
              <a:gd name="connsiteX28" fmla="*/ 23514 w 5149751"/>
              <a:gd name="connsiteY28" fmla="*/ 2232025 h 3402351"/>
              <a:gd name="connsiteX29" fmla="*/ 11757 w 5149751"/>
              <a:gd name="connsiteY29" fmla="*/ 2179637 h 3402351"/>
              <a:gd name="connsiteX30" fmla="*/ 3359 w 5149751"/>
              <a:gd name="connsiteY30" fmla="*/ 2119312 h 3402351"/>
              <a:gd name="connsiteX31" fmla="*/ 0 w 5149751"/>
              <a:gd name="connsiteY31" fmla="*/ 2051050 h 3402351"/>
              <a:gd name="connsiteX32" fmla="*/ 3359 w 5149751"/>
              <a:gd name="connsiteY32" fmla="*/ 1982787 h 3402351"/>
              <a:gd name="connsiteX33" fmla="*/ 11757 w 5149751"/>
              <a:gd name="connsiteY33" fmla="*/ 1922462 h 3402351"/>
              <a:gd name="connsiteX34" fmla="*/ 23514 w 5149751"/>
              <a:gd name="connsiteY34" fmla="*/ 1870075 h 3402351"/>
              <a:gd name="connsiteX35" fmla="*/ 38631 w 5149751"/>
              <a:gd name="connsiteY35" fmla="*/ 1824037 h 3402351"/>
              <a:gd name="connsiteX36" fmla="*/ 55427 w 5149751"/>
              <a:gd name="connsiteY36" fmla="*/ 1782762 h 3402351"/>
              <a:gd name="connsiteX37" fmla="*/ 75582 w 5149751"/>
              <a:gd name="connsiteY37" fmla="*/ 1743075 h 3402351"/>
              <a:gd name="connsiteX38" fmla="*/ 95737 w 5149751"/>
              <a:gd name="connsiteY38" fmla="*/ 1708150 h 3402351"/>
              <a:gd name="connsiteX39" fmla="*/ 115892 w 5149751"/>
              <a:gd name="connsiteY39" fmla="*/ 1671637 h 3402351"/>
              <a:gd name="connsiteX40" fmla="*/ 134368 w 5149751"/>
              <a:gd name="connsiteY40" fmla="*/ 1631950 h 3402351"/>
              <a:gd name="connsiteX41" fmla="*/ 152844 w 5149751"/>
              <a:gd name="connsiteY41" fmla="*/ 1589087 h 3402351"/>
              <a:gd name="connsiteX42" fmla="*/ 167959 w 5149751"/>
              <a:gd name="connsiteY42" fmla="*/ 1544637 h 3402351"/>
              <a:gd name="connsiteX43" fmla="*/ 178037 w 5149751"/>
              <a:gd name="connsiteY43" fmla="*/ 1492250 h 3402351"/>
              <a:gd name="connsiteX44" fmla="*/ 188115 w 5149751"/>
              <a:gd name="connsiteY44" fmla="*/ 1431925 h 3402351"/>
              <a:gd name="connsiteX45" fmla="*/ 189795 w 5149751"/>
              <a:gd name="connsiteY45" fmla="*/ 1363662 h 3402351"/>
              <a:gd name="connsiteX46" fmla="*/ 188115 w 5149751"/>
              <a:gd name="connsiteY46" fmla="*/ 1295400 h 3402351"/>
              <a:gd name="connsiteX47" fmla="*/ 178037 w 5149751"/>
              <a:gd name="connsiteY47" fmla="*/ 1235075 h 3402351"/>
              <a:gd name="connsiteX48" fmla="*/ 167959 w 5149751"/>
              <a:gd name="connsiteY48" fmla="*/ 1182687 h 3402351"/>
              <a:gd name="connsiteX49" fmla="*/ 152844 w 5149751"/>
              <a:gd name="connsiteY49" fmla="*/ 1136650 h 3402351"/>
              <a:gd name="connsiteX50" fmla="*/ 134368 w 5149751"/>
              <a:gd name="connsiteY50" fmla="*/ 1095375 h 3402351"/>
              <a:gd name="connsiteX51" fmla="*/ 115892 w 5149751"/>
              <a:gd name="connsiteY51" fmla="*/ 1055687 h 3402351"/>
              <a:gd name="connsiteX52" fmla="*/ 95737 w 5149751"/>
              <a:gd name="connsiteY52" fmla="*/ 1017587 h 3402351"/>
              <a:gd name="connsiteX53" fmla="*/ 75582 w 5149751"/>
              <a:gd name="connsiteY53" fmla="*/ 981075 h 3402351"/>
              <a:gd name="connsiteX54" fmla="*/ 55427 w 5149751"/>
              <a:gd name="connsiteY54" fmla="*/ 942975 h 3402351"/>
              <a:gd name="connsiteX55" fmla="*/ 38631 w 5149751"/>
              <a:gd name="connsiteY55" fmla="*/ 901700 h 3402351"/>
              <a:gd name="connsiteX56" fmla="*/ 23514 w 5149751"/>
              <a:gd name="connsiteY56" fmla="*/ 854075 h 3402351"/>
              <a:gd name="connsiteX57" fmla="*/ 11757 w 5149751"/>
              <a:gd name="connsiteY57" fmla="*/ 801687 h 3402351"/>
              <a:gd name="connsiteX58" fmla="*/ 3359 w 5149751"/>
              <a:gd name="connsiteY58" fmla="*/ 744537 h 3402351"/>
              <a:gd name="connsiteX59" fmla="*/ 0 w 5149751"/>
              <a:gd name="connsiteY59" fmla="*/ 673100 h 3402351"/>
              <a:gd name="connsiteX60" fmla="*/ 3359 w 5149751"/>
              <a:gd name="connsiteY60" fmla="*/ 606425 h 3402351"/>
              <a:gd name="connsiteX61" fmla="*/ 11757 w 5149751"/>
              <a:gd name="connsiteY61" fmla="*/ 546100 h 3402351"/>
              <a:gd name="connsiteX62" fmla="*/ 23514 w 5149751"/>
              <a:gd name="connsiteY62" fmla="*/ 496887 h 3402351"/>
              <a:gd name="connsiteX63" fmla="*/ 38631 w 5149751"/>
              <a:gd name="connsiteY63" fmla="*/ 450850 h 3402351"/>
              <a:gd name="connsiteX64" fmla="*/ 55427 w 5149751"/>
              <a:gd name="connsiteY64" fmla="*/ 409575 h 3402351"/>
              <a:gd name="connsiteX65" fmla="*/ 73902 w 5149751"/>
              <a:gd name="connsiteY65" fmla="*/ 369887 h 3402351"/>
              <a:gd name="connsiteX66" fmla="*/ 92378 w 5149751"/>
              <a:gd name="connsiteY66" fmla="*/ 334962 h 3402351"/>
              <a:gd name="connsiteX67" fmla="*/ 112533 w 5149751"/>
              <a:gd name="connsiteY67" fmla="*/ 296862 h 3402351"/>
              <a:gd name="connsiteX68" fmla="*/ 132688 w 5149751"/>
              <a:gd name="connsiteY68" fmla="*/ 260350 h 3402351"/>
              <a:gd name="connsiteX69" fmla="*/ 149484 w 5149751"/>
              <a:gd name="connsiteY69" fmla="*/ 217487 h 3402351"/>
              <a:gd name="connsiteX70" fmla="*/ 166280 w 5149751"/>
              <a:gd name="connsiteY70" fmla="*/ 174625 h 3402351"/>
              <a:gd name="connsiteX71" fmla="*/ 176358 w 5149751"/>
              <a:gd name="connsiteY71" fmla="*/ 122237 h 3402351"/>
              <a:gd name="connsiteX72" fmla="*/ 184755 w 5149751"/>
              <a:gd name="connsiteY72" fmla="*/ 66675 h 340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149751" h="3402351">
                <a:moveTo>
                  <a:pt x="189795" y="0"/>
                </a:moveTo>
                <a:lnTo>
                  <a:pt x="5149751" y="0"/>
                </a:lnTo>
                <a:lnTo>
                  <a:pt x="5149751" y="3402351"/>
                </a:lnTo>
                <a:lnTo>
                  <a:pt x="1262" y="3402351"/>
                </a:lnTo>
                <a:lnTo>
                  <a:pt x="3359" y="3360737"/>
                </a:lnTo>
                <a:lnTo>
                  <a:pt x="11757" y="3300412"/>
                </a:lnTo>
                <a:lnTo>
                  <a:pt x="23514" y="3248025"/>
                </a:lnTo>
                <a:lnTo>
                  <a:pt x="38631" y="3201987"/>
                </a:lnTo>
                <a:lnTo>
                  <a:pt x="55427" y="3160712"/>
                </a:lnTo>
                <a:lnTo>
                  <a:pt x="75582" y="3121025"/>
                </a:lnTo>
                <a:lnTo>
                  <a:pt x="95737" y="3084512"/>
                </a:lnTo>
                <a:lnTo>
                  <a:pt x="115892" y="3046412"/>
                </a:lnTo>
                <a:lnTo>
                  <a:pt x="134368" y="3009900"/>
                </a:lnTo>
                <a:lnTo>
                  <a:pt x="152844" y="2967037"/>
                </a:lnTo>
                <a:lnTo>
                  <a:pt x="167959" y="2922587"/>
                </a:lnTo>
                <a:lnTo>
                  <a:pt x="178037" y="2868612"/>
                </a:lnTo>
                <a:lnTo>
                  <a:pt x="188115" y="2809875"/>
                </a:lnTo>
                <a:lnTo>
                  <a:pt x="189795" y="2741612"/>
                </a:lnTo>
                <a:lnTo>
                  <a:pt x="188115" y="2671762"/>
                </a:lnTo>
                <a:lnTo>
                  <a:pt x="178037" y="2613025"/>
                </a:lnTo>
                <a:lnTo>
                  <a:pt x="167959" y="2560637"/>
                </a:lnTo>
                <a:lnTo>
                  <a:pt x="152844" y="2513012"/>
                </a:lnTo>
                <a:lnTo>
                  <a:pt x="134368" y="2471737"/>
                </a:lnTo>
                <a:lnTo>
                  <a:pt x="115892" y="2433637"/>
                </a:lnTo>
                <a:lnTo>
                  <a:pt x="95737" y="2395537"/>
                </a:lnTo>
                <a:lnTo>
                  <a:pt x="75582" y="2359025"/>
                </a:lnTo>
                <a:lnTo>
                  <a:pt x="55427" y="2319337"/>
                </a:lnTo>
                <a:lnTo>
                  <a:pt x="38631" y="2278062"/>
                </a:lnTo>
                <a:lnTo>
                  <a:pt x="23514" y="2232025"/>
                </a:lnTo>
                <a:lnTo>
                  <a:pt x="11757" y="2179637"/>
                </a:lnTo>
                <a:lnTo>
                  <a:pt x="3359" y="2119312"/>
                </a:lnTo>
                <a:lnTo>
                  <a:pt x="0" y="2051050"/>
                </a:lnTo>
                <a:lnTo>
                  <a:pt x="3359" y="1982787"/>
                </a:lnTo>
                <a:lnTo>
                  <a:pt x="11757" y="1922462"/>
                </a:lnTo>
                <a:lnTo>
                  <a:pt x="23514" y="1870075"/>
                </a:lnTo>
                <a:lnTo>
                  <a:pt x="38631" y="1824037"/>
                </a:lnTo>
                <a:lnTo>
                  <a:pt x="55427" y="1782762"/>
                </a:lnTo>
                <a:lnTo>
                  <a:pt x="75582" y="1743075"/>
                </a:lnTo>
                <a:lnTo>
                  <a:pt x="95737" y="1708150"/>
                </a:lnTo>
                <a:lnTo>
                  <a:pt x="115892" y="1671637"/>
                </a:lnTo>
                <a:lnTo>
                  <a:pt x="134368" y="1631950"/>
                </a:lnTo>
                <a:lnTo>
                  <a:pt x="152844" y="1589087"/>
                </a:lnTo>
                <a:lnTo>
                  <a:pt x="167959" y="1544637"/>
                </a:lnTo>
                <a:lnTo>
                  <a:pt x="178037" y="1492250"/>
                </a:lnTo>
                <a:lnTo>
                  <a:pt x="188115" y="1431925"/>
                </a:lnTo>
                <a:lnTo>
                  <a:pt x="189795" y="1363662"/>
                </a:lnTo>
                <a:lnTo>
                  <a:pt x="188115" y="1295400"/>
                </a:lnTo>
                <a:lnTo>
                  <a:pt x="178037" y="1235075"/>
                </a:lnTo>
                <a:lnTo>
                  <a:pt x="167959" y="1182687"/>
                </a:lnTo>
                <a:lnTo>
                  <a:pt x="152844" y="1136650"/>
                </a:lnTo>
                <a:lnTo>
                  <a:pt x="134368" y="1095375"/>
                </a:lnTo>
                <a:lnTo>
                  <a:pt x="115892" y="1055687"/>
                </a:lnTo>
                <a:lnTo>
                  <a:pt x="95737" y="1017587"/>
                </a:lnTo>
                <a:lnTo>
                  <a:pt x="75582" y="981075"/>
                </a:lnTo>
                <a:lnTo>
                  <a:pt x="55427" y="942975"/>
                </a:lnTo>
                <a:lnTo>
                  <a:pt x="38631" y="901700"/>
                </a:lnTo>
                <a:lnTo>
                  <a:pt x="23514" y="854075"/>
                </a:lnTo>
                <a:lnTo>
                  <a:pt x="11757" y="801687"/>
                </a:lnTo>
                <a:lnTo>
                  <a:pt x="3359" y="744537"/>
                </a:lnTo>
                <a:lnTo>
                  <a:pt x="0" y="673100"/>
                </a:lnTo>
                <a:lnTo>
                  <a:pt x="3359" y="606425"/>
                </a:lnTo>
                <a:lnTo>
                  <a:pt x="11757" y="546100"/>
                </a:lnTo>
                <a:lnTo>
                  <a:pt x="23514" y="496887"/>
                </a:lnTo>
                <a:lnTo>
                  <a:pt x="38631" y="450850"/>
                </a:lnTo>
                <a:lnTo>
                  <a:pt x="55427" y="409575"/>
                </a:lnTo>
                <a:lnTo>
                  <a:pt x="73902" y="369887"/>
                </a:lnTo>
                <a:lnTo>
                  <a:pt x="92378" y="334962"/>
                </a:lnTo>
                <a:lnTo>
                  <a:pt x="112533" y="296862"/>
                </a:lnTo>
                <a:lnTo>
                  <a:pt x="132688" y="260350"/>
                </a:lnTo>
                <a:lnTo>
                  <a:pt x="149484" y="217487"/>
                </a:lnTo>
                <a:lnTo>
                  <a:pt x="166280" y="174625"/>
                </a:lnTo>
                <a:lnTo>
                  <a:pt x="176358" y="122237"/>
                </a:lnTo>
                <a:lnTo>
                  <a:pt x="184755" y="666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AB56FB07-F6A6-46FA-9336-D5B0DC9780CF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9827" y="351682"/>
            <a:ext cx="4535226" cy="3044691"/>
          </a:xfrm>
          <a:prstGeom prst="rect">
            <a:avLst/>
          </a:prstGeom>
        </p:spPr>
      </p:pic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0FAD2681-EA2A-4559-BF6A-F32287170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46364" y="3511830"/>
            <a:ext cx="5149751" cy="3346171"/>
          </a:xfrm>
          <a:custGeom>
            <a:avLst/>
            <a:gdLst>
              <a:gd name="connsiteX0" fmla="*/ 5387 w 5149751"/>
              <a:gd name="connsiteY0" fmla="*/ 0 h 3346171"/>
              <a:gd name="connsiteX1" fmla="*/ 5149751 w 5149751"/>
              <a:gd name="connsiteY1" fmla="*/ 0 h 3346171"/>
              <a:gd name="connsiteX2" fmla="*/ 5149751 w 5149751"/>
              <a:gd name="connsiteY2" fmla="*/ 3346171 h 3346171"/>
              <a:gd name="connsiteX3" fmla="*/ 189795 w 5149751"/>
              <a:gd name="connsiteY3" fmla="*/ 3346171 h 3346171"/>
              <a:gd name="connsiteX4" fmla="*/ 184755 w 5149751"/>
              <a:gd name="connsiteY4" fmla="*/ 3279496 h 3346171"/>
              <a:gd name="connsiteX5" fmla="*/ 176358 w 5149751"/>
              <a:gd name="connsiteY5" fmla="*/ 3223933 h 3346171"/>
              <a:gd name="connsiteX6" fmla="*/ 166280 w 5149751"/>
              <a:gd name="connsiteY6" fmla="*/ 3171546 h 3346171"/>
              <a:gd name="connsiteX7" fmla="*/ 149484 w 5149751"/>
              <a:gd name="connsiteY7" fmla="*/ 3128683 h 3346171"/>
              <a:gd name="connsiteX8" fmla="*/ 132688 w 5149751"/>
              <a:gd name="connsiteY8" fmla="*/ 3085821 h 3346171"/>
              <a:gd name="connsiteX9" fmla="*/ 112533 w 5149751"/>
              <a:gd name="connsiteY9" fmla="*/ 3049308 h 3346171"/>
              <a:gd name="connsiteX10" fmla="*/ 92378 w 5149751"/>
              <a:gd name="connsiteY10" fmla="*/ 3011208 h 3346171"/>
              <a:gd name="connsiteX11" fmla="*/ 73902 w 5149751"/>
              <a:gd name="connsiteY11" fmla="*/ 2976283 h 3346171"/>
              <a:gd name="connsiteX12" fmla="*/ 55427 w 5149751"/>
              <a:gd name="connsiteY12" fmla="*/ 2936596 h 3346171"/>
              <a:gd name="connsiteX13" fmla="*/ 38631 w 5149751"/>
              <a:gd name="connsiteY13" fmla="*/ 2895321 h 3346171"/>
              <a:gd name="connsiteX14" fmla="*/ 23514 w 5149751"/>
              <a:gd name="connsiteY14" fmla="*/ 2849283 h 3346171"/>
              <a:gd name="connsiteX15" fmla="*/ 11757 w 5149751"/>
              <a:gd name="connsiteY15" fmla="*/ 2800071 h 3346171"/>
              <a:gd name="connsiteX16" fmla="*/ 3359 w 5149751"/>
              <a:gd name="connsiteY16" fmla="*/ 2739746 h 3346171"/>
              <a:gd name="connsiteX17" fmla="*/ 0 w 5149751"/>
              <a:gd name="connsiteY17" fmla="*/ 2671483 h 3346171"/>
              <a:gd name="connsiteX18" fmla="*/ 3359 w 5149751"/>
              <a:gd name="connsiteY18" fmla="*/ 2601633 h 3346171"/>
              <a:gd name="connsiteX19" fmla="*/ 11757 w 5149751"/>
              <a:gd name="connsiteY19" fmla="*/ 2544483 h 3346171"/>
              <a:gd name="connsiteX20" fmla="*/ 23514 w 5149751"/>
              <a:gd name="connsiteY20" fmla="*/ 2492096 h 3346171"/>
              <a:gd name="connsiteX21" fmla="*/ 38631 w 5149751"/>
              <a:gd name="connsiteY21" fmla="*/ 2444471 h 3346171"/>
              <a:gd name="connsiteX22" fmla="*/ 55427 w 5149751"/>
              <a:gd name="connsiteY22" fmla="*/ 2403196 h 3346171"/>
              <a:gd name="connsiteX23" fmla="*/ 75582 w 5149751"/>
              <a:gd name="connsiteY23" fmla="*/ 2365096 h 3346171"/>
              <a:gd name="connsiteX24" fmla="*/ 95737 w 5149751"/>
              <a:gd name="connsiteY24" fmla="*/ 2328583 h 3346171"/>
              <a:gd name="connsiteX25" fmla="*/ 115892 w 5149751"/>
              <a:gd name="connsiteY25" fmla="*/ 2290483 h 3346171"/>
              <a:gd name="connsiteX26" fmla="*/ 134368 w 5149751"/>
              <a:gd name="connsiteY26" fmla="*/ 2250796 h 3346171"/>
              <a:gd name="connsiteX27" fmla="*/ 152844 w 5149751"/>
              <a:gd name="connsiteY27" fmla="*/ 2209521 h 3346171"/>
              <a:gd name="connsiteX28" fmla="*/ 167959 w 5149751"/>
              <a:gd name="connsiteY28" fmla="*/ 2163483 h 3346171"/>
              <a:gd name="connsiteX29" fmla="*/ 178037 w 5149751"/>
              <a:gd name="connsiteY29" fmla="*/ 2111096 h 3346171"/>
              <a:gd name="connsiteX30" fmla="*/ 188115 w 5149751"/>
              <a:gd name="connsiteY30" fmla="*/ 2050771 h 3346171"/>
              <a:gd name="connsiteX31" fmla="*/ 189795 w 5149751"/>
              <a:gd name="connsiteY31" fmla="*/ 1982508 h 3346171"/>
              <a:gd name="connsiteX32" fmla="*/ 188115 w 5149751"/>
              <a:gd name="connsiteY32" fmla="*/ 1914246 h 3346171"/>
              <a:gd name="connsiteX33" fmla="*/ 178037 w 5149751"/>
              <a:gd name="connsiteY33" fmla="*/ 1853921 h 3346171"/>
              <a:gd name="connsiteX34" fmla="*/ 167959 w 5149751"/>
              <a:gd name="connsiteY34" fmla="*/ 1801533 h 3346171"/>
              <a:gd name="connsiteX35" fmla="*/ 152844 w 5149751"/>
              <a:gd name="connsiteY35" fmla="*/ 1757083 h 3346171"/>
              <a:gd name="connsiteX36" fmla="*/ 134368 w 5149751"/>
              <a:gd name="connsiteY36" fmla="*/ 1714221 h 3346171"/>
              <a:gd name="connsiteX37" fmla="*/ 115892 w 5149751"/>
              <a:gd name="connsiteY37" fmla="*/ 1674533 h 3346171"/>
              <a:gd name="connsiteX38" fmla="*/ 95737 w 5149751"/>
              <a:gd name="connsiteY38" fmla="*/ 1638021 h 3346171"/>
              <a:gd name="connsiteX39" fmla="*/ 75582 w 5149751"/>
              <a:gd name="connsiteY39" fmla="*/ 1603096 h 3346171"/>
              <a:gd name="connsiteX40" fmla="*/ 55427 w 5149751"/>
              <a:gd name="connsiteY40" fmla="*/ 1563408 h 3346171"/>
              <a:gd name="connsiteX41" fmla="*/ 38631 w 5149751"/>
              <a:gd name="connsiteY41" fmla="*/ 1522133 h 3346171"/>
              <a:gd name="connsiteX42" fmla="*/ 23514 w 5149751"/>
              <a:gd name="connsiteY42" fmla="*/ 1476096 h 3346171"/>
              <a:gd name="connsiteX43" fmla="*/ 11757 w 5149751"/>
              <a:gd name="connsiteY43" fmla="*/ 1423708 h 3346171"/>
              <a:gd name="connsiteX44" fmla="*/ 3359 w 5149751"/>
              <a:gd name="connsiteY44" fmla="*/ 1363383 h 3346171"/>
              <a:gd name="connsiteX45" fmla="*/ 0 w 5149751"/>
              <a:gd name="connsiteY45" fmla="*/ 1295121 h 3346171"/>
              <a:gd name="connsiteX46" fmla="*/ 3359 w 5149751"/>
              <a:gd name="connsiteY46" fmla="*/ 1226858 h 3346171"/>
              <a:gd name="connsiteX47" fmla="*/ 11757 w 5149751"/>
              <a:gd name="connsiteY47" fmla="*/ 1166533 h 3346171"/>
              <a:gd name="connsiteX48" fmla="*/ 23514 w 5149751"/>
              <a:gd name="connsiteY48" fmla="*/ 1114146 h 3346171"/>
              <a:gd name="connsiteX49" fmla="*/ 38631 w 5149751"/>
              <a:gd name="connsiteY49" fmla="*/ 1068108 h 3346171"/>
              <a:gd name="connsiteX50" fmla="*/ 55427 w 5149751"/>
              <a:gd name="connsiteY50" fmla="*/ 1025246 h 3346171"/>
              <a:gd name="connsiteX51" fmla="*/ 75582 w 5149751"/>
              <a:gd name="connsiteY51" fmla="*/ 987146 h 3346171"/>
              <a:gd name="connsiteX52" fmla="*/ 115892 w 5149751"/>
              <a:gd name="connsiteY52" fmla="*/ 912533 h 3346171"/>
              <a:gd name="connsiteX53" fmla="*/ 134368 w 5149751"/>
              <a:gd name="connsiteY53" fmla="*/ 874433 h 3346171"/>
              <a:gd name="connsiteX54" fmla="*/ 152844 w 5149751"/>
              <a:gd name="connsiteY54" fmla="*/ 831571 h 3346171"/>
              <a:gd name="connsiteX55" fmla="*/ 167959 w 5149751"/>
              <a:gd name="connsiteY55" fmla="*/ 785533 h 3346171"/>
              <a:gd name="connsiteX56" fmla="*/ 178037 w 5149751"/>
              <a:gd name="connsiteY56" fmla="*/ 733146 h 3346171"/>
              <a:gd name="connsiteX57" fmla="*/ 188115 w 5149751"/>
              <a:gd name="connsiteY57" fmla="*/ 674408 h 3346171"/>
              <a:gd name="connsiteX58" fmla="*/ 189795 w 5149751"/>
              <a:gd name="connsiteY58" fmla="*/ 604558 h 3346171"/>
              <a:gd name="connsiteX59" fmla="*/ 188115 w 5149751"/>
              <a:gd name="connsiteY59" fmla="*/ 536296 h 3346171"/>
              <a:gd name="connsiteX60" fmla="*/ 178037 w 5149751"/>
              <a:gd name="connsiteY60" fmla="*/ 475971 h 3346171"/>
              <a:gd name="connsiteX61" fmla="*/ 167959 w 5149751"/>
              <a:gd name="connsiteY61" fmla="*/ 423583 h 3346171"/>
              <a:gd name="connsiteX62" fmla="*/ 152844 w 5149751"/>
              <a:gd name="connsiteY62" fmla="*/ 379133 h 3346171"/>
              <a:gd name="connsiteX63" fmla="*/ 134368 w 5149751"/>
              <a:gd name="connsiteY63" fmla="*/ 336271 h 3346171"/>
              <a:gd name="connsiteX64" fmla="*/ 115892 w 5149751"/>
              <a:gd name="connsiteY64" fmla="*/ 299758 h 3346171"/>
              <a:gd name="connsiteX65" fmla="*/ 75582 w 5149751"/>
              <a:gd name="connsiteY65" fmla="*/ 225146 h 3346171"/>
              <a:gd name="connsiteX66" fmla="*/ 55427 w 5149751"/>
              <a:gd name="connsiteY66" fmla="*/ 185458 h 3346171"/>
              <a:gd name="connsiteX67" fmla="*/ 38631 w 5149751"/>
              <a:gd name="connsiteY67" fmla="*/ 144183 h 3346171"/>
              <a:gd name="connsiteX68" fmla="*/ 23514 w 5149751"/>
              <a:gd name="connsiteY68" fmla="*/ 98146 h 3346171"/>
              <a:gd name="connsiteX69" fmla="*/ 11757 w 5149751"/>
              <a:gd name="connsiteY69" fmla="*/ 45758 h 3346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5149751" h="3346171">
                <a:moveTo>
                  <a:pt x="5387" y="0"/>
                </a:moveTo>
                <a:lnTo>
                  <a:pt x="5149751" y="0"/>
                </a:lnTo>
                <a:lnTo>
                  <a:pt x="5149751" y="3346171"/>
                </a:lnTo>
                <a:lnTo>
                  <a:pt x="189795" y="3346171"/>
                </a:lnTo>
                <a:lnTo>
                  <a:pt x="184755" y="3279496"/>
                </a:lnTo>
                <a:lnTo>
                  <a:pt x="176358" y="3223933"/>
                </a:lnTo>
                <a:lnTo>
                  <a:pt x="166280" y="3171546"/>
                </a:lnTo>
                <a:lnTo>
                  <a:pt x="149484" y="3128683"/>
                </a:lnTo>
                <a:lnTo>
                  <a:pt x="132688" y="3085821"/>
                </a:lnTo>
                <a:lnTo>
                  <a:pt x="112533" y="3049308"/>
                </a:lnTo>
                <a:lnTo>
                  <a:pt x="92378" y="3011208"/>
                </a:lnTo>
                <a:lnTo>
                  <a:pt x="73902" y="2976283"/>
                </a:lnTo>
                <a:lnTo>
                  <a:pt x="55427" y="2936596"/>
                </a:lnTo>
                <a:lnTo>
                  <a:pt x="38631" y="2895321"/>
                </a:lnTo>
                <a:lnTo>
                  <a:pt x="23514" y="2849283"/>
                </a:lnTo>
                <a:lnTo>
                  <a:pt x="11757" y="2800071"/>
                </a:lnTo>
                <a:lnTo>
                  <a:pt x="3359" y="2739746"/>
                </a:lnTo>
                <a:lnTo>
                  <a:pt x="0" y="2671483"/>
                </a:lnTo>
                <a:lnTo>
                  <a:pt x="3359" y="2601633"/>
                </a:lnTo>
                <a:lnTo>
                  <a:pt x="11757" y="2544483"/>
                </a:lnTo>
                <a:lnTo>
                  <a:pt x="23514" y="2492096"/>
                </a:lnTo>
                <a:lnTo>
                  <a:pt x="38631" y="2444471"/>
                </a:lnTo>
                <a:lnTo>
                  <a:pt x="55427" y="2403196"/>
                </a:lnTo>
                <a:lnTo>
                  <a:pt x="75582" y="2365096"/>
                </a:lnTo>
                <a:lnTo>
                  <a:pt x="95737" y="2328583"/>
                </a:lnTo>
                <a:lnTo>
                  <a:pt x="115892" y="2290483"/>
                </a:lnTo>
                <a:lnTo>
                  <a:pt x="134368" y="2250796"/>
                </a:lnTo>
                <a:lnTo>
                  <a:pt x="152844" y="2209521"/>
                </a:lnTo>
                <a:lnTo>
                  <a:pt x="167959" y="2163483"/>
                </a:lnTo>
                <a:lnTo>
                  <a:pt x="178037" y="2111096"/>
                </a:lnTo>
                <a:lnTo>
                  <a:pt x="188115" y="2050771"/>
                </a:lnTo>
                <a:lnTo>
                  <a:pt x="189795" y="1982508"/>
                </a:lnTo>
                <a:lnTo>
                  <a:pt x="188115" y="1914246"/>
                </a:lnTo>
                <a:lnTo>
                  <a:pt x="178037" y="1853921"/>
                </a:lnTo>
                <a:lnTo>
                  <a:pt x="167959" y="1801533"/>
                </a:lnTo>
                <a:lnTo>
                  <a:pt x="152844" y="1757083"/>
                </a:lnTo>
                <a:lnTo>
                  <a:pt x="134368" y="1714221"/>
                </a:lnTo>
                <a:lnTo>
                  <a:pt x="115892" y="1674533"/>
                </a:lnTo>
                <a:lnTo>
                  <a:pt x="95737" y="1638021"/>
                </a:lnTo>
                <a:lnTo>
                  <a:pt x="75582" y="1603096"/>
                </a:lnTo>
                <a:lnTo>
                  <a:pt x="55427" y="1563408"/>
                </a:lnTo>
                <a:lnTo>
                  <a:pt x="38631" y="1522133"/>
                </a:lnTo>
                <a:lnTo>
                  <a:pt x="23514" y="1476096"/>
                </a:lnTo>
                <a:lnTo>
                  <a:pt x="11757" y="1423708"/>
                </a:lnTo>
                <a:lnTo>
                  <a:pt x="3359" y="1363383"/>
                </a:lnTo>
                <a:lnTo>
                  <a:pt x="0" y="1295121"/>
                </a:lnTo>
                <a:lnTo>
                  <a:pt x="3359" y="1226858"/>
                </a:lnTo>
                <a:lnTo>
                  <a:pt x="11757" y="1166533"/>
                </a:lnTo>
                <a:lnTo>
                  <a:pt x="23514" y="1114146"/>
                </a:lnTo>
                <a:lnTo>
                  <a:pt x="38631" y="1068108"/>
                </a:lnTo>
                <a:lnTo>
                  <a:pt x="55427" y="1025246"/>
                </a:lnTo>
                <a:lnTo>
                  <a:pt x="75582" y="987146"/>
                </a:lnTo>
                <a:lnTo>
                  <a:pt x="115892" y="912533"/>
                </a:lnTo>
                <a:lnTo>
                  <a:pt x="134368" y="874433"/>
                </a:lnTo>
                <a:lnTo>
                  <a:pt x="152844" y="831571"/>
                </a:lnTo>
                <a:lnTo>
                  <a:pt x="167959" y="785533"/>
                </a:lnTo>
                <a:lnTo>
                  <a:pt x="178037" y="733146"/>
                </a:lnTo>
                <a:lnTo>
                  <a:pt x="188115" y="674408"/>
                </a:lnTo>
                <a:lnTo>
                  <a:pt x="189795" y="604558"/>
                </a:lnTo>
                <a:lnTo>
                  <a:pt x="188115" y="536296"/>
                </a:lnTo>
                <a:lnTo>
                  <a:pt x="178037" y="475971"/>
                </a:lnTo>
                <a:lnTo>
                  <a:pt x="167959" y="423583"/>
                </a:lnTo>
                <a:lnTo>
                  <a:pt x="152844" y="379133"/>
                </a:lnTo>
                <a:lnTo>
                  <a:pt x="134368" y="336271"/>
                </a:lnTo>
                <a:lnTo>
                  <a:pt x="115892" y="299758"/>
                </a:lnTo>
                <a:lnTo>
                  <a:pt x="75582" y="225146"/>
                </a:lnTo>
                <a:lnTo>
                  <a:pt x="55427" y="185458"/>
                </a:lnTo>
                <a:lnTo>
                  <a:pt x="38631" y="144183"/>
                </a:lnTo>
                <a:lnTo>
                  <a:pt x="23514" y="98146"/>
                </a:lnTo>
                <a:lnTo>
                  <a:pt x="11757" y="4575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4E0CDB3-1610-46D7-9598-688A03DCDFFA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6281" y="3750733"/>
            <a:ext cx="4319862" cy="2991811"/>
          </a:xfrm>
          <a:prstGeom prst="rect">
            <a:avLst/>
          </a:prstGeom>
        </p:spPr>
      </p:pic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B70445F7-FB76-4409-8CB9-D575A10ACB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858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31"/>
    </mc:Choice>
    <mc:Fallback xmlns="">
      <p:transition spd="slow" advTm="68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356B7AC-8991-4B6B-92E2-9EBB80DBBC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A8AFFF25-F4D6-4BBC-841D-3B3014EDB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15684" y="0"/>
            <a:ext cx="5676316" cy="6858000"/>
          </a:xfrm>
          <a:custGeom>
            <a:avLst/>
            <a:gdLst>
              <a:gd name="connsiteX0" fmla="*/ 0 w 5676316"/>
              <a:gd name="connsiteY0" fmla="*/ 0 h 6858000"/>
              <a:gd name="connsiteX1" fmla="*/ 5676316 w 5676316"/>
              <a:gd name="connsiteY1" fmla="*/ 0 h 6858000"/>
              <a:gd name="connsiteX2" fmla="*/ 5676316 w 5676316"/>
              <a:gd name="connsiteY2" fmla="*/ 6858000 h 6858000"/>
              <a:gd name="connsiteX3" fmla="*/ 0 w 5676316"/>
              <a:gd name="connsiteY3" fmla="*/ 6858000 h 6858000"/>
              <a:gd name="connsiteX4" fmla="*/ 4763 w 5676316"/>
              <a:gd name="connsiteY4" fmla="*/ 6791325 h 6858000"/>
              <a:gd name="connsiteX5" fmla="*/ 12700 w 5676316"/>
              <a:gd name="connsiteY5" fmla="*/ 6735762 h 6858000"/>
              <a:gd name="connsiteX6" fmla="*/ 22225 w 5676316"/>
              <a:gd name="connsiteY6" fmla="*/ 6683375 h 6858000"/>
              <a:gd name="connsiteX7" fmla="*/ 38100 w 5676316"/>
              <a:gd name="connsiteY7" fmla="*/ 6640512 h 6858000"/>
              <a:gd name="connsiteX8" fmla="*/ 53975 w 5676316"/>
              <a:gd name="connsiteY8" fmla="*/ 6597650 h 6858000"/>
              <a:gd name="connsiteX9" fmla="*/ 73025 w 5676316"/>
              <a:gd name="connsiteY9" fmla="*/ 6561137 h 6858000"/>
              <a:gd name="connsiteX10" fmla="*/ 92075 w 5676316"/>
              <a:gd name="connsiteY10" fmla="*/ 6523037 h 6858000"/>
              <a:gd name="connsiteX11" fmla="*/ 109538 w 5676316"/>
              <a:gd name="connsiteY11" fmla="*/ 6488112 h 6858000"/>
              <a:gd name="connsiteX12" fmla="*/ 127000 w 5676316"/>
              <a:gd name="connsiteY12" fmla="*/ 6448425 h 6858000"/>
              <a:gd name="connsiteX13" fmla="*/ 142875 w 5676316"/>
              <a:gd name="connsiteY13" fmla="*/ 6407150 h 6858000"/>
              <a:gd name="connsiteX14" fmla="*/ 157163 w 5676316"/>
              <a:gd name="connsiteY14" fmla="*/ 6361112 h 6858000"/>
              <a:gd name="connsiteX15" fmla="*/ 168275 w 5676316"/>
              <a:gd name="connsiteY15" fmla="*/ 6311900 h 6858000"/>
              <a:gd name="connsiteX16" fmla="*/ 176213 w 5676316"/>
              <a:gd name="connsiteY16" fmla="*/ 6251575 h 6858000"/>
              <a:gd name="connsiteX17" fmla="*/ 179388 w 5676316"/>
              <a:gd name="connsiteY17" fmla="*/ 6183312 h 6858000"/>
              <a:gd name="connsiteX18" fmla="*/ 176213 w 5676316"/>
              <a:gd name="connsiteY18" fmla="*/ 6113462 h 6858000"/>
              <a:gd name="connsiteX19" fmla="*/ 168275 w 5676316"/>
              <a:gd name="connsiteY19" fmla="*/ 6056312 h 6858000"/>
              <a:gd name="connsiteX20" fmla="*/ 157163 w 5676316"/>
              <a:gd name="connsiteY20" fmla="*/ 6003925 h 6858000"/>
              <a:gd name="connsiteX21" fmla="*/ 142875 w 5676316"/>
              <a:gd name="connsiteY21" fmla="*/ 5956300 h 6858000"/>
              <a:gd name="connsiteX22" fmla="*/ 127000 w 5676316"/>
              <a:gd name="connsiteY22" fmla="*/ 5915025 h 6858000"/>
              <a:gd name="connsiteX23" fmla="*/ 107950 w 5676316"/>
              <a:gd name="connsiteY23" fmla="*/ 5876925 h 6858000"/>
              <a:gd name="connsiteX24" fmla="*/ 88900 w 5676316"/>
              <a:gd name="connsiteY24" fmla="*/ 5840412 h 6858000"/>
              <a:gd name="connsiteX25" fmla="*/ 69850 w 5676316"/>
              <a:gd name="connsiteY25" fmla="*/ 5802312 h 6858000"/>
              <a:gd name="connsiteX26" fmla="*/ 52388 w 5676316"/>
              <a:gd name="connsiteY26" fmla="*/ 5762625 h 6858000"/>
              <a:gd name="connsiteX27" fmla="*/ 34925 w 5676316"/>
              <a:gd name="connsiteY27" fmla="*/ 5721350 h 6858000"/>
              <a:gd name="connsiteX28" fmla="*/ 20638 w 5676316"/>
              <a:gd name="connsiteY28" fmla="*/ 5675312 h 6858000"/>
              <a:gd name="connsiteX29" fmla="*/ 11113 w 5676316"/>
              <a:gd name="connsiteY29" fmla="*/ 5622925 h 6858000"/>
              <a:gd name="connsiteX30" fmla="*/ 1588 w 5676316"/>
              <a:gd name="connsiteY30" fmla="*/ 5562600 h 6858000"/>
              <a:gd name="connsiteX31" fmla="*/ 0 w 5676316"/>
              <a:gd name="connsiteY31" fmla="*/ 5494337 h 6858000"/>
              <a:gd name="connsiteX32" fmla="*/ 1588 w 5676316"/>
              <a:gd name="connsiteY32" fmla="*/ 5426075 h 6858000"/>
              <a:gd name="connsiteX33" fmla="*/ 11113 w 5676316"/>
              <a:gd name="connsiteY33" fmla="*/ 5365750 h 6858000"/>
              <a:gd name="connsiteX34" fmla="*/ 20638 w 5676316"/>
              <a:gd name="connsiteY34" fmla="*/ 5313362 h 6858000"/>
              <a:gd name="connsiteX35" fmla="*/ 34925 w 5676316"/>
              <a:gd name="connsiteY35" fmla="*/ 5268912 h 6858000"/>
              <a:gd name="connsiteX36" fmla="*/ 52388 w 5676316"/>
              <a:gd name="connsiteY36" fmla="*/ 5226050 h 6858000"/>
              <a:gd name="connsiteX37" fmla="*/ 69850 w 5676316"/>
              <a:gd name="connsiteY37" fmla="*/ 5186362 h 6858000"/>
              <a:gd name="connsiteX38" fmla="*/ 88900 w 5676316"/>
              <a:gd name="connsiteY38" fmla="*/ 5149850 h 6858000"/>
              <a:gd name="connsiteX39" fmla="*/ 107950 w 5676316"/>
              <a:gd name="connsiteY39" fmla="*/ 5114925 h 6858000"/>
              <a:gd name="connsiteX40" fmla="*/ 127000 w 5676316"/>
              <a:gd name="connsiteY40" fmla="*/ 5075237 h 6858000"/>
              <a:gd name="connsiteX41" fmla="*/ 142875 w 5676316"/>
              <a:gd name="connsiteY41" fmla="*/ 5033962 h 6858000"/>
              <a:gd name="connsiteX42" fmla="*/ 157163 w 5676316"/>
              <a:gd name="connsiteY42" fmla="*/ 4987925 h 6858000"/>
              <a:gd name="connsiteX43" fmla="*/ 168275 w 5676316"/>
              <a:gd name="connsiteY43" fmla="*/ 4935537 h 6858000"/>
              <a:gd name="connsiteX44" fmla="*/ 176213 w 5676316"/>
              <a:gd name="connsiteY44" fmla="*/ 4875212 h 6858000"/>
              <a:gd name="connsiteX45" fmla="*/ 179388 w 5676316"/>
              <a:gd name="connsiteY45" fmla="*/ 4806950 h 6858000"/>
              <a:gd name="connsiteX46" fmla="*/ 176213 w 5676316"/>
              <a:gd name="connsiteY46" fmla="*/ 4738687 h 6858000"/>
              <a:gd name="connsiteX47" fmla="*/ 168275 w 5676316"/>
              <a:gd name="connsiteY47" fmla="*/ 4678362 h 6858000"/>
              <a:gd name="connsiteX48" fmla="*/ 157163 w 5676316"/>
              <a:gd name="connsiteY48" fmla="*/ 4625975 h 6858000"/>
              <a:gd name="connsiteX49" fmla="*/ 142875 w 5676316"/>
              <a:gd name="connsiteY49" fmla="*/ 4579937 h 6858000"/>
              <a:gd name="connsiteX50" fmla="*/ 127000 w 5676316"/>
              <a:gd name="connsiteY50" fmla="*/ 4537075 h 6858000"/>
              <a:gd name="connsiteX51" fmla="*/ 107950 w 5676316"/>
              <a:gd name="connsiteY51" fmla="*/ 4498975 h 6858000"/>
              <a:gd name="connsiteX52" fmla="*/ 69850 w 5676316"/>
              <a:gd name="connsiteY52" fmla="*/ 4424362 h 6858000"/>
              <a:gd name="connsiteX53" fmla="*/ 52388 w 5676316"/>
              <a:gd name="connsiteY53" fmla="*/ 4386262 h 6858000"/>
              <a:gd name="connsiteX54" fmla="*/ 34925 w 5676316"/>
              <a:gd name="connsiteY54" fmla="*/ 4343400 h 6858000"/>
              <a:gd name="connsiteX55" fmla="*/ 20638 w 5676316"/>
              <a:gd name="connsiteY55" fmla="*/ 4297362 h 6858000"/>
              <a:gd name="connsiteX56" fmla="*/ 11113 w 5676316"/>
              <a:gd name="connsiteY56" fmla="*/ 4244975 h 6858000"/>
              <a:gd name="connsiteX57" fmla="*/ 1588 w 5676316"/>
              <a:gd name="connsiteY57" fmla="*/ 4186237 h 6858000"/>
              <a:gd name="connsiteX58" fmla="*/ 0 w 5676316"/>
              <a:gd name="connsiteY58" fmla="*/ 4116387 h 6858000"/>
              <a:gd name="connsiteX59" fmla="*/ 1588 w 5676316"/>
              <a:gd name="connsiteY59" fmla="*/ 4048125 h 6858000"/>
              <a:gd name="connsiteX60" fmla="*/ 11113 w 5676316"/>
              <a:gd name="connsiteY60" fmla="*/ 3987800 h 6858000"/>
              <a:gd name="connsiteX61" fmla="*/ 20638 w 5676316"/>
              <a:gd name="connsiteY61" fmla="*/ 3935412 h 6858000"/>
              <a:gd name="connsiteX62" fmla="*/ 34925 w 5676316"/>
              <a:gd name="connsiteY62" fmla="*/ 3890962 h 6858000"/>
              <a:gd name="connsiteX63" fmla="*/ 52388 w 5676316"/>
              <a:gd name="connsiteY63" fmla="*/ 3848100 h 6858000"/>
              <a:gd name="connsiteX64" fmla="*/ 69850 w 5676316"/>
              <a:gd name="connsiteY64" fmla="*/ 3811587 h 6858000"/>
              <a:gd name="connsiteX65" fmla="*/ 107950 w 5676316"/>
              <a:gd name="connsiteY65" fmla="*/ 3736975 h 6858000"/>
              <a:gd name="connsiteX66" fmla="*/ 127000 w 5676316"/>
              <a:gd name="connsiteY66" fmla="*/ 3697287 h 6858000"/>
              <a:gd name="connsiteX67" fmla="*/ 142875 w 5676316"/>
              <a:gd name="connsiteY67" fmla="*/ 3656012 h 6858000"/>
              <a:gd name="connsiteX68" fmla="*/ 157163 w 5676316"/>
              <a:gd name="connsiteY68" fmla="*/ 3609975 h 6858000"/>
              <a:gd name="connsiteX69" fmla="*/ 168275 w 5676316"/>
              <a:gd name="connsiteY69" fmla="*/ 3557587 h 6858000"/>
              <a:gd name="connsiteX70" fmla="*/ 176213 w 5676316"/>
              <a:gd name="connsiteY70" fmla="*/ 3497262 h 6858000"/>
              <a:gd name="connsiteX71" fmla="*/ 179388 w 5676316"/>
              <a:gd name="connsiteY71" fmla="*/ 3427412 h 6858000"/>
              <a:gd name="connsiteX72" fmla="*/ 176213 w 5676316"/>
              <a:gd name="connsiteY72" fmla="*/ 3360737 h 6858000"/>
              <a:gd name="connsiteX73" fmla="*/ 168275 w 5676316"/>
              <a:gd name="connsiteY73" fmla="*/ 3300412 h 6858000"/>
              <a:gd name="connsiteX74" fmla="*/ 157163 w 5676316"/>
              <a:gd name="connsiteY74" fmla="*/ 3248025 h 6858000"/>
              <a:gd name="connsiteX75" fmla="*/ 142875 w 5676316"/>
              <a:gd name="connsiteY75" fmla="*/ 3201987 h 6858000"/>
              <a:gd name="connsiteX76" fmla="*/ 127000 w 5676316"/>
              <a:gd name="connsiteY76" fmla="*/ 3160712 h 6858000"/>
              <a:gd name="connsiteX77" fmla="*/ 107950 w 5676316"/>
              <a:gd name="connsiteY77" fmla="*/ 3121025 h 6858000"/>
              <a:gd name="connsiteX78" fmla="*/ 88900 w 5676316"/>
              <a:gd name="connsiteY78" fmla="*/ 3084512 h 6858000"/>
              <a:gd name="connsiteX79" fmla="*/ 69850 w 5676316"/>
              <a:gd name="connsiteY79" fmla="*/ 3046412 h 6858000"/>
              <a:gd name="connsiteX80" fmla="*/ 52388 w 5676316"/>
              <a:gd name="connsiteY80" fmla="*/ 3009900 h 6858000"/>
              <a:gd name="connsiteX81" fmla="*/ 34925 w 5676316"/>
              <a:gd name="connsiteY81" fmla="*/ 2967037 h 6858000"/>
              <a:gd name="connsiteX82" fmla="*/ 20638 w 5676316"/>
              <a:gd name="connsiteY82" fmla="*/ 2922587 h 6858000"/>
              <a:gd name="connsiteX83" fmla="*/ 11113 w 5676316"/>
              <a:gd name="connsiteY83" fmla="*/ 2868612 h 6858000"/>
              <a:gd name="connsiteX84" fmla="*/ 1588 w 5676316"/>
              <a:gd name="connsiteY84" fmla="*/ 2809875 h 6858000"/>
              <a:gd name="connsiteX85" fmla="*/ 0 w 5676316"/>
              <a:gd name="connsiteY85" fmla="*/ 2741612 h 6858000"/>
              <a:gd name="connsiteX86" fmla="*/ 1588 w 5676316"/>
              <a:gd name="connsiteY86" fmla="*/ 2671762 h 6858000"/>
              <a:gd name="connsiteX87" fmla="*/ 11113 w 5676316"/>
              <a:gd name="connsiteY87" fmla="*/ 2613025 h 6858000"/>
              <a:gd name="connsiteX88" fmla="*/ 20638 w 5676316"/>
              <a:gd name="connsiteY88" fmla="*/ 2560637 h 6858000"/>
              <a:gd name="connsiteX89" fmla="*/ 34925 w 5676316"/>
              <a:gd name="connsiteY89" fmla="*/ 2513012 h 6858000"/>
              <a:gd name="connsiteX90" fmla="*/ 52388 w 5676316"/>
              <a:gd name="connsiteY90" fmla="*/ 2471737 h 6858000"/>
              <a:gd name="connsiteX91" fmla="*/ 69850 w 5676316"/>
              <a:gd name="connsiteY91" fmla="*/ 2433637 h 6858000"/>
              <a:gd name="connsiteX92" fmla="*/ 88900 w 5676316"/>
              <a:gd name="connsiteY92" fmla="*/ 2395537 h 6858000"/>
              <a:gd name="connsiteX93" fmla="*/ 107950 w 5676316"/>
              <a:gd name="connsiteY93" fmla="*/ 2359025 h 6858000"/>
              <a:gd name="connsiteX94" fmla="*/ 127000 w 5676316"/>
              <a:gd name="connsiteY94" fmla="*/ 2319337 h 6858000"/>
              <a:gd name="connsiteX95" fmla="*/ 142875 w 5676316"/>
              <a:gd name="connsiteY95" fmla="*/ 2278062 h 6858000"/>
              <a:gd name="connsiteX96" fmla="*/ 157163 w 5676316"/>
              <a:gd name="connsiteY96" fmla="*/ 2232025 h 6858000"/>
              <a:gd name="connsiteX97" fmla="*/ 168275 w 5676316"/>
              <a:gd name="connsiteY97" fmla="*/ 2179637 h 6858000"/>
              <a:gd name="connsiteX98" fmla="*/ 176213 w 5676316"/>
              <a:gd name="connsiteY98" fmla="*/ 2119312 h 6858000"/>
              <a:gd name="connsiteX99" fmla="*/ 179388 w 5676316"/>
              <a:gd name="connsiteY99" fmla="*/ 2051050 h 6858000"/>
              <a:gd name="connsiteX100" fmla="*/ 176213 w 5676316"/>
              <a:gd name="connsiteY100" fmla="*/ 1982787 h 6858000"/>
              <a:gd name="connsiteX101" fmla="*/ 168275 w 5676316"/>
              <a:gd name="connsiteY101" fmla="*/ 1922462 h 6858000"/>
              <a:gd name="connsiteX102" fmla="*/ 157163 w 5676316"/>
              <a:gd name="connsiteY102" fmla="*/ 1870075 h 6858000"/>
              <a:gd name="connsiteX103" fmla="*/ 142875 w 5676316"/>
              <a:gd name="connsiteY103" fmla="*/ 1824037 h 6858000"/>
              <a:gd name="connsiteX104" fmla="*/ 127000 w 5676316"/>
              <a:gd name="connsiteY104" fmla="*/ 1782762 h 6858000"/>
              <a:gd name="connsiteX105" fmla="*/ 107950 w 5676316"/>
              <a:gd name="connsiteY105" fmla="*/ 1743075 h 6858000"/>
              <a:gd name="connsiteX106" fmla="*/ 88900 w 5676316"/>
              <a:gd name="connsiteY106" fmla="*/ 1708150 h 6858000"/>
              <a:gd name="connsiteX107" fmla="*/ 69850 w 5676316"/>
              <a:gd name="connsiteY107" fmla="*/ 1671637 h 6858000"/>
              <a:gd name="connsiteX108" fmla="*/ 52388 w 5676316"/>
              <a:gd name="connsiteY108" fmla="*/ 1631950 h 6858000"/>
              <a:gd name="connsiteX109" fmla="*/ 34925 w 5676316"/>
              <a:gd name="connsiteY109" fmla="*/ 1589087 h 6858000"/>
              <a:gd name="connsiteX110" fmla="*/ 20638 w 5676316"/>
              <a:gd name="connsiteY110" fmla="*/ 1544637 h 6858000"/>
              <a:gd name="connsiteX111" fmla="*/ 11113 w 5676316"/>
              <a:gd name="connsiteY111" fmla="*/ 1492250 h 6858000"/>
              <a:gd name="connsiteX112" fmla="*/ 1588 w 5676316"/>
              <a:gd name="connsiteY112" fmla="*/ 1431925 h 6858000"/>
              <a:gd name="connsiteX113" fmla="*/ 0 w 5676316"/>
              <a:gd name="connsiteY113" fmla="*/ 1363662 h 6858000"/>
              <a:gd name="connsiteX114" fmla="*/ 1588 w 5676316"/>
              <a:gd name="connsiteY114" fmla="*/ 1295400 h 6858000"/>
              <a:gd name="connsiteX115" fmla="*/ 11113 w 5676316"/>
              <a:gd name="connsiteY115" fmla="*/ 1235075 h 6858000"/>
              <a:gd name="connsiteX116" fmla="*/ 20638 w 5676316"/>
              <a:gd name="connsiteY116" fmla="*/ 1182687 h 6858000"/>
              <a:gd name="connsiteX117" fmla="*/ 34925 w 5676316"/>
              <a:gd name="connsiteY117" fmla="*/ 1136650 h 6858000"/>
              <a:gd name="connsiteX118" fmla="*/ 52388 w 5676316"/>
              <a:gd name="connsiteY118" fmla="*/ 1095375 h 6858000"/>
              <a:gd name="connsiteX119" fmla="*/ 69850 w 5676316"/>
              <a:gd name="connsiteY119" fmla="*/ 1055687 h 6858000"/>
              <a:gd name="connsiteX120" fmla="*/ 88900 w 5676316"/>
              <a:gd name="connsiteY120" fmla="*/ 1017587 h 6858000"/>
              <a:gd name="connsiteX121" fmla="*/ 107950 w 5676316"/>
              <a:gd name="connsiteY121" fmla="*/ 981075 h 6858000"/>
              <a:gd name="connsiteX122" fmla="*/ 127000 w 5676316"/>
              <a:gd name="connsiteY122" fmla="*/ 942975 h 6858000"/>
              <a:gd name="connsiteX123" fmla="*/ 142875 w 5676316"/>
              <a:gd name="connsiteY123" fmla="*/ 901700 h 6858000"/>
              <a:gd name="connsiteX124" fmla="*/ 157163 w 5676316"/>
              <a:gd name="connsiteY124" fmla="*/ 854075 h 6858000"/>
              <a:gd name="connsiteX125" fmla="*/ 168275 w 5676316"/>
              <a:gd name="connsiteY125" fmla="*/ 801687 h 6858000"/>
              <a:gd name="connsiteX126" fmla="*/ 176213 w 5676316"/>
              <a:gd name="connsiteY126" fmla="*/ 744537 h 6858000"/>
              <a:gd name="connsiteX127" fmla="*/ 179388 w 5676316"/>
              <a:gd name="connsiteY127" fmla="*/ 673100 h 6858000"/>
              <a:gd name="connsiteX128" fmla="*/ 176213 w 5676316"/>
              <a:gd name="connsiteY128" fmla="*/ 606425 h 6858000"/>
              <a:gd name="connsiteX129" fmla="*/ 168275 w 5676316"/>
              <a:gd name="connsiteY129" fmla="*/ 546100 h 6858000"/>
              <a:gd name="connsiteX130" fmla="*/ 157163 w 5676316"/>
              <a:gd name="connsiteY130" fmla="*/ 496887 h 6858000"/>
              <a:gd name="connsiteX131" fmla="*/ 142875 w 5676316"/>
              <a:gd name="connsiteY131" fmla="*/ 450850 h 6858000"/>
              <a:gd name="connsiteX132" fmla="*/ 127000 w 5676316"/>
              <a:gd name="connsiteY132" fmla="*/ 409575 h 6858000"/>
              <a:gd name="connsiteX133" fmla="*/ 109538 w 5676316"/>
              <a:gd name="connsiteY133" fmla="*/ 369887 h 6858000"/>
              <a:gd name="connsiteX134" fmla="*/ 92075 w 5676316"/>
              <a:gd name="connsiteY134" fmla="*/ 334962 h 6858000"/>
              <a:gd name="connsiteX135" fmla="*/ 73025 w 5676316"/>
              <a:gd name="connsiteY135" fmla="*/ 296862 h 6858000"/>
              <a:gd name="connsiteX136" fmla="*/ 53975 w 5676316"/>
              <a:gd name="connsiteY136" fmla="*/ 260350 h 6858000"/>
              <a:gd name="connsiteX137" fmla="*/ 38100 w 5676316"/>
              <a:gd name="connsiteY137" fmla="*/ 217487 h 6858000"/>
              <a:gd name="connsiteX138" fmla="*/ 22225 w 5676316"/>
              <a:gd name="connsiteY138" fmla="*/ 174625 h 6858000"/>
              <a:gd name="connsiteX139" fmla="*/ 12700 w 5676316"/>
              <a:gd name="connsiteY139" fmla="*/ 122237 h 6858000"/>
              <a:gd name="connsiteX140" fmla="*/ 4763 w 5676316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676316" h="6858000">
                <a:moveTo>
                  <a:pt x="0" y="0"/>
                </a:moveTo>
                <a:lnTo>
                  <a:pt x="5676316" y="0"/>
                </a:lnTo>
                <a:lnTo>
                  <a:pt x="5676316" y="6858000"/>
                </a:lnTo>
                <a:lnTo>
                  <a:pt x="0" y="6858000"/>
                </a:lnTo>
                <a:lnTo>
                  <a:pt x="4763" y="6791325"/>
                </a:lnTo>
                <a:lnTo>
                  <a:pt x="12700" y="6735762"/>
                </a:lnTo>
                <a:lnTo>
                  <a:pt x="22225" y="6683375"/>
                </a:lnTo>
                <a:lnTo>
                  <a:pt x="38100" y="6640512"/>
                </a:lnTo>
                <a:lnTo>
                  <a:pt x="53975" y="6597650"/>
                </a:lnTo>
                <a:lnTo>
                  <a:pt x="73025" y="6561137"/>
                </a:lnTo>
                <a:lnTo>
                  <a:pt x="92075" y="6523037"/>
                </a:lnTo>
                <a:lnTo>
                  <a:pt x="109538" y="6488112"/>
                </a:lnTo>
                <a:lnTo>
                  <a:pt x="127000" y="6448425"/>
                </a:lnTo>
                <a:lnTo>
                  <a:pt x="142875" y="6407150"/>
                </a:lnTo>
                <a:lnTo>
                  <a:pt x="157163" y="6361112"/>
                </a:lnTo>
                <a:lnTo>
                  <a:pt x="168275" y="6311900"/>
                </a:lnTo>
                <a:lnTo>
                  <a:pt x="176213" y="6251575"/>
                </a:lnTo>
                <a:lnTo>
                  <a:pt x="179388" y="6183312"/>
                </a:lnTo>
                <a:lnTo>
                  <a:pt x="176213" y="6113462"/>
                </a:lnTo>
                <a:lnTo>
                  <a:pt x="168275" y="6056312"/>
                </a:lnTo>
                <a:lnTo>
                  <a:pt x="157163" y="6003925"/>
                </a:lnTo>
                <a:lnTo>
                  <a:pt x="142875" y="5956300"/>
                </a:lnTo>
                <a:lnTo>
                  <a:pt x="127000" y="5915025"/>
                </a:lnTo>
                <a:lnTo>
                  <a:pt x="107950" y="5876925"/>
                </a:lnTo>
                <a:lnTo>
                  <a:pt x="88900" y="5840412"/>
                </a:lnTo>
                <a:lnTo>
                  <a:pt x="69850" y="5802312"/>
                </a:lnTo>
                <a:lnTo>
                  <a:pt x="52388" y="5762625"/>
                </a:lnTo>
                <a:lnTo>
                  <a:pt x="34925" y="5721350"/>
                </a:lnTo>
                <a:lnTo>
                  <a:pt x="20638" y="5675312"/>
                </a:lnTo>
                <a:lnTo>
                  <a:pt x="11113" y="5622925"/>
                </a:lnTo>
                <a:lnTo>
                  <a:pt x="1588" y="5562600"/>
                </a:lnTo>
                <a:lnTo>
                  <a:pt x="0" y="5494337"/>
                </a:lnTo>
                <a:lnTo>
                  <a:pt x="1588" y="5426075"/>
                </a:lnTo>
                <a:lnTo>
                  <a:pt x="11113" y="5365750"/>
                </a:lnTo>
                <a:lnTo>
                  <a:pt x="20638" y="5313362"/>
                </a:lnTo>
                <a:lnTo>
                  <a:pt x="34925" y="5268912"/>
                </a:lnTo>
                <a:lnTo>
                  <a:pt x="52388" y="5226050"/>
                </a:lnTo>
                <a:lnTo>
                  <a:pt x="69850" y="5186362"/>
                </a:lnTo>
                <a:lnTo>
                  <a:pt x="88900" y="5149850"/>
                </a:lnTo>
                <a:lnTo>
                  <a:pt x="107950" y="5114925"/>
                </a:lnTo>
                <a:lnTo>
                  <a:pt x="127000" y="5075237"/>
                </a:lnTo>
                <a:lnTo>
                  <a:pt x="142875" y="5033962"/>
                </a:lnTo>
                <a:lnTo>
                  <a:pt x="157163" y="4987925"/>
                </a:lnTo>
                <a:lnTo>
                  <a:pt x="168275" y="4935537"/>
                </a:lnTo>
                <a:lnTo>
                  <a:pt x="176213" y="4875212"/>
                </a:lnTo>
                <a:lnTo>
                  <a:pt x="179388" y="4806950"/>
                </a:lnTo>
                <a:lnTo>
                  <a:pt x="176213" y="4738687"/>
                </a:lnTo>
                <a:lnTo>
                  <a:pt x="168275" y="4678362"/>
                </a:lnTo>
                <a:lnTo>
                  <a:pt x="157163" y="4625975"/>
                </a:lnTo>
                <a:lnTo>
                  <a:pt x="142875" y="4579937"/>
                </a:lnTo>
                <a:lnTo>
                  <a:pt x="127000" y="4537075"/>
                </a:lnTo>
                <a:lnTo>
                  <a:pt x="107950" y="4498975"/>
                </a:lnTo>
                <a:lnTo>
                  <a:pt x="69850" y="4424362"/>
                </a:lnTo>
                <a:lnTo>
                  <a:pt x="52388" y="4386262"/>
                </a:lnTo>
                <a:lnTo>
                  <a:pt x="34925" y="4343400"/>
                </a:lnTo>
                <a:lnTo>
                  <a:pt x="20638" y="4297362"/>
                </a:lnTo>
                <a:lnTo>
                  <a:pt x="11113" y="4244975"/>
                </a:lnTo>
                <a:lnTo>
                  <a:pt x="1588" y="4186237"/>
                </a:lnTo>
                <a:lnTo>
                  <a:pt x="0" y="4116387"/>
                </a:lnTo>
                <a:lnTo>
                  <a:pt x="1588" y="4048125"/>
                </a:lnTo>
                <a:lnTo>
                  <a:pt x="11113" y="3987800"/>
                </a:lnTo>
                <a:lnTo>
                  <a:pt x="20638" y="3935412"/>
                </a:lnTo>
                <a:lnTo>
                  <a:pt x="34925" y="3890962"/>
                </a:lnTo>
                <a:lnTo>
                  <a:pt x="52388" y="3848100"/>
                </a:lnTo>
                <a:lnTo>
                  <a:pt x="69850" y="3811587"/>
                </a:lnTo>
                <a:lnTo>
                  <a:pt x="107950" y="3736975"/>
                </a:lnTo>
                <a:lnTo>
                  <a:pt x="127000" y="3697287"/>
                </a:lnTo>
                <a:lnTo>
                  <a:pt x="142875" y="3656012"/>
                </a:lnTo>
                <a:lnTo>
                  <a:pt x="157163" y="3609975"/>
                </a:lnTo>
                <a:lnTo>
                  <a:pt x="168275" y="3557587"/>
                </a:lnTo>
                <a:lnTo>
                  <a:pt x="176213" y="3497262"/>
                </a:lnTo>
                <a:lnTo>
                  <a:pt x="179388" y="3427412"/>
                </a:lnTo>
                <a:lnTo>
                  <a:pt x="176213" y="3360737"/>
                </a:lnTo>
                <a:lnTo>
                  <a:pt x="168275" y="3300412"/>
                </a:lnTo>
                <a:lnTo>
                  <a:pt x="157163" y="3248025"/>
                </a:lnTo>
                <a:lnTo>
                  <a:pt x="142875" y="3201987"/>
                </a:lnTo>
                <a:lnTo>
                  <a:pt x="127000" y="3160712"/>
                </a:lnTo>
                <a:lnTo>
                  <a:pt x="107950" y="3121025"/>
                </a:lnTo>
                <a:lnTo>
                  <a:pt x="88900" y="3084512"/>
                </a:lnTo>
                <a:lnTo>
                  <a:pt x="69850" y="3046412"/>
                </a:lnTo>
                <a:lnTo>
                  <a:pt x="52388" y="3009900"/>
                </a:lnTo>
                <a:lnTo>
                  <a:pt x="34925" y="2967037"/>
                </a:lnTo>
                <a:lnTo>
                  <a:pt x="20638" y="2922587"/>
                </a:lnTo>
                <a:lnTo>
                  <a:pt x="11113" y="2868612"/>
                </a:lnTo>
                <a:lnTo>
                  <a:pt x="1588" y="2809875"/>
                </a:lnTo>
                <a:lnTo>
                  <a:pt x="0" y="2741612"/>
                </a:lnTo>
                <a:lnTo>
                  <a:pt x="1588" y="2671762"/>
                </a:lnTo>
                <a:lnTo>
                  <a:pt x="11113" y="2613025"/>
                </a:lnTo>
                <a:lnTo>
                  <a:pt x="20638" y="2560637"/>
                </a:lnTo>
                <a:lnTo>
                  <a:pt x="34925" y="2513012"/>
                </a:lnTo>
                <a:lnTo>
                  <a:pt x="52388" y="2471737"/>
                </a:lnTo>
                <a:lnTo>
                  <a:pt x="69850" y="2433637"/>
                </a:lnTo>
                <a:lnTo>
                  <a:pt x="88900" y="2395537"/>
                </a:lnTo>
                <a:lnTo>
                  <a:pt x="107950" y="2359025"/>
                </a:lnTo>
                <a:lnTo>
                  <a:pt x="127000" y="2319337"/>
                </a:lnTo>
                <a:lnTo>
                  <a:pt x="142875" y="2278062"/>
                </a:lnTo>
                <a:lnTo>
                  <a:pt x="157163" y="2232025"/>
                </a:lnTo>
                <a:lnTo>
                  <a:pt x="168275" y="2179637"/>
                </a:lnTo>
                <a:lnTo>
                  <a:pt x="176213" y="2119312"/>
                </a:lnTo>
                <a:lnTo>
                  <a:pt x="179388" y="2051050"/>
                </a:lnTo>
                <a:lnTo>
                  <a:pt x="176213" y="1982787"/>
                </a:lnTo>
                <a:lnTo>
                  <a:pt x="168275" y="1922462"/>
                </a:lnTo>
                <a:lnTo>
                  <a:pt x="157163" y="1870075"/>
                </a:lnTo>
                <a:lnTo>
                  <a:pt x="142875" y="1824037"/>
                </a:lnTo>
                <a:lnTo>
                  <a:pt x="127000" y="1782762"/>
                </a:lnTo>
                <a:lnTo>
                  <a:pt x="107950" y="1743075"/>
                </a:lnTo>
                <a:lnTo>
                  <a:pt x="88900" y="1708150"/>
                </a:lnTo>
                <a:lnTo>
                  <a:pt x="69850" y="1671637"/>
                </a:lnTo>
                <a:lnTo>
                  <a:pt x="52388" y="1631950"/>
                </a:lnTo>
                <a:lnTo>
                  <a:pt x="34925" y="1589087"/>
                </a:lnTo>
                <a:lnTo>
                  <a:pt x="20638" y="1544637"/>
                </a:lnTo>
                <a:lnTo>
                  <a:pt x="11113" y="1492250"/>
                </a:lnTo>
                <a:lnTo>
                  <a:pt x="1588" y="1431925"/>
                </a:lnTo>
                <a:lnTo>
                  <a:pt x="0" y="1363662"/>
                </a:lnTo>
                <a:lnTo>
                  <a:pt x="1588" y="1295400"/>
                </a:lnTo>
                <a:lnTo>
                  <a:pt x="11113" y="1235075"/>
                </a:lnTo>
                <a:lnTo>
                  <a:pt x="20638" y="1182687"/>
                </a:lnTo>
                <a:lnTo>
                  <a:pt x="34925" y="1136650"/>
                </a:lnTo>
                <a:lnTo>
                  <a:pt x="52388" y="1095375"/>
                </a:lnTo>
                <a:lnTo>
                  <a:pt x="69850" y="1055687"/>
                </a:lnTo>
                <a:lnTo>
                  <a:pt x="88900" y="1017587"/>
                </a:lnTo>
                <a:lnTo>
                  <a:pt x="107950" y="981075"/>
                </a:lnTo>
                <a:lnTo>
                  <a:pt x="127000" y="942975"/>
                </a:lnTo>
                <a:lnTo>
                  <a:pt x="142875" y="901700"/>
                </a:lnTo>
                <a:lnTo>
                  <a:pt x="157163" y="854075"/>
                </a:lnTo>
                <a:lnTo>
                  <a:pt x="168275" y="801687"/>
                </a:lnTo>
                <a:lnTo>
                  <a:pt x="176213" y="744537"/>
                </a:lnTo>
                <a:lnTo>
                  <a:pt x="179388" y="673100"/>
                </a:lnTo>
                <a:lnTo>
                  <a:pt x="176213" y="606425"/>
                </a:lnTo>
                <a:lnTo>
                  <a:pt x="168275" y="546100"/>
                </a:lnTo>
                <a:lnTo>
                  <a:pt x="157163" y="496887"/>
                </a:lnTo>
                <a:lnTo>
                  <a:pt x="142875" y="450850"/>
                </a:lnTo>
                <a:lnTo>
                  <a:pt x="127000" y="409575"/>
                </a:lnTo>
                <a:lnTo>
                  <a:pt x="109538" y="369887"/>
                </a:lnTo>
                <a:lnTo>
                  <a:pt x="92075" y="334962"/>
                </a:lnTo>
                <a:lnTo>
                  <a:pt x="73025" y="296862"/>
                </a:lnTo>
                <a:lnTo>
                  <a:pt x="53975" y="260350"/>
                </a:lnTo>
                <a:lnTo>
                  <a:pt x="38100" y="217487"/>
                </a:lnTo>
                <a:lnTo>
                  <a:pt x="22225" y="174625"/>
                </a:lnTo>
                <a:lnTo>
                  <a:pt x="12700" y="122237"/>
                </a:lnTo>
                <a:lnTo>
                  <a:pt x="4763" y="6667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6ABABD-065F-499E-85B5-EA25DD056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1914" y="382384"/>
            <a:ext cx="4593772" cy="1821185"/>
          </a:xfrm>
        </p:spPr>
        <p:txBody>
          <a:bodyPr anchor="ctr">
            <a:normAutofit/>
          </a:bodyPr>
          <a:lstStyle/>
          <a:p>
            <a:r>
              <a:rPr lang="en-US" sz="4000" dirty="0"/>
              <a:t>ARIMA Method Models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FE9C34-96CB-427B-8F55-FB179BA8BF74}"/>
              </a:ext>
            </a:extLst>
          </p:cNvPr>
          <p:cNvSpPr txBox="1"/>
          <p:nvPr/>
        </p:nvSpPr>
        <p:spPr>
          <a:xfrm>
            <a:off x="7162276" y="1880403"/>
            <a:ext cx="459377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Autoregressive and Moving Average Models, data must be stationary.</a:t>
            </a:r>
          </a:p>
          <a:p>
            <a:endParaRPr lang="en-US" dirty="0"/>
          </a:p>
          <a:p>
            <a:r>
              <a:rPr lang="en-US" dirty="0"/>
              <a:t>ARIMA combines AR and MA methods.</a:t>
            </a:r>
          </a:p>
          <a:p>
            <a:endParaRPr lang="en-US" dirty="0"/>
          </a:p>
          <a:p>
            <a:r>
              <a:rPr lang="en-US" dirty="0"/>
              <a:t>ARIMA stands for </a:t>
            </a:r>
            <a:r>
              <a:rPr lang="en-US" dirty="0" err="1"/>
              <a:t>AutoRegressive</a:t>
            </a:r>
            <a:r>
              <a:rPr lang="en-US" dirty="0"/>
              <a:t> Integrated Moving Average</a:t>
            </a:r>
          </a:p>
          <a:p>
            <a:endParaRPr lang="en-US" dirty="0"/>
          </a:p>
          <a:p>
            <a:r>
              <a:rPr lang="en-US" dirty="0" err="1"/>
              <a:t>AutoRegressive</a:t>
            </a:r>
            <a:r>
              <a:rPr lang="en-US" dirty="0"/>
              <a:t> models use the previous observations of the target attribute to produce a linear regression that forecasts values.</a:t>
            </a:r>
          </a:p>
          <a:p>
            <a:endParaRPr lang="en-US" dirty="0"/>
          </a:p>
          <a:p>
            <a:r>
              <a:rPr lang="en-US" dirty="0"/>
              <a:t>Moving Average models use the previous forecast errors of the target attribute to produce a regression that forecasts values.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7EBC41BF-D322-4872-90CB-E7182BE829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6703" y="330148"/>
            <a:ext cx="45022892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1" i="0" u="none" strike="noStrike" cap="none" normalizeH="0" baseline="0">
                <a:ln>
                  <a:noFill/>
                </a:ln>
                <a:solidFill>
                  <a:srgbClr val="4472C4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Table 3 – Results of Exponential Smoothing Method Models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02C3312-B262-40B9-9E62-E9DCD633DA4E}"/>
              </a:ext>
            </a:extLst>
          </p:cNvPr>
          <p:cNvSpPr/>
          <p:nvPr/>
        </p:nvSpPr>
        <p:spPr>
          <a:xfrm>
            <a:off x="929810" y="5814304"/>
            <a:ext cx="43941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spcAft>
                <a:spcPts val="800"/>
              </a:spcAft>
            </a:pPr>
            <a:r>
              <a:rPr lang="en-US" b="1" cap="small" spc="30" dirty="0">
                <a:solidFill>
                  <a:srgbClr val="4472C4"/>
                </a:solidFill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Table 4 – Results of ARIMA Method Models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B0CC1B9-0E30-40BC-8605-B9B2609007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2021199"/>
              </p:ext>
            </p:extLst>
          </p:nvPr>
        </p:nvGraphicFramePr>
        <p:xfrm>
          <a:off x="162388" y="1418157"/>
          <a:ext cx="6102609" cy="409111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905102">
                  <a:extLst>
                    <a:ext uri="{9D8B030D-6E8A-4147-A177-3AD203B41FA5}">
                      <a16:colId xmlns:a16="http://schemas.microsoft.com/office/drawing/2014/main" val="4227534773"/>
                    </a:ext>
                  </a:extLst>
                </a:gridCol>
                <a:gridCol w="1624766">
                  <a:extLst>
                    <a:ext uri="{9D8B030D-6E8A-4147-A177-3AD203B41FA5}">
                      <a16:colId xmlns:a16="http://schemas.microsoft.com/office/drawing/2014/main" val="360930180"/>
                    </a:ext>
                  </a:extLst>
                </a:gridCol>
                <a:gridCol w="1073986">
                  <a:extLst>
                    <a:ext uri="{9D8B030D-6E8A-4147-A177-3AD203B41FA5}">
                      <a16:colId xmlns:a16="http://schemas.microsoft.com/office/drawing/2014/main" val="3019901761"/>
                    </a:ext>
                  </a:extLst>
                </a:gridCol>
                <a:gridCol w="1043151">
                  <a:extLst>
                    <a:ext uri="{9D8B030D-6E8A-4147-A177-3AD203B41FA5}">
                      <a16:colId xmlns:a16="http://schemas.microsoft.com/office/drawing/2014/main" val="2397667102"/>
                    </a:ext>
                  </a:extLst>
                </a:gridCol>
                <a:gridCol w="602820">
                  <a:extLst>
                    <a:ext uri="{9D8B030D-6E8A-4147-A177-3AD203B41FA5}">
                      <a16:colId xmlns:a16="http://schemas.microsoft.com/office/drawing/2014/main" val="152340802"/>
                    </a:ext>
                  </a:extLst>
                </a:gridCol>
                <a:gridCol w="852784">
                  <a:extLst>
                    <a:ext uri="{9D8B030D-6E8A-4147-A177-3AD203B41FA5}">
                      <a16:colId xmlns:a16="http://schemas.microsoft.com/office/drawing/2014/main" val="636031152"/>
                    </a:ext>
                  </a:extLst>
                </a:gridCol>
              </a:tblGrid>
              <a:tr h="34732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Model Name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Description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RMSE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MAPE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TREND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SEASONALITY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411987347"/>
                  </a:ext>
                </a:extLst>
              </a:tr>
              <a:tr h="88125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Moving Average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The moving average model uses its previous forecast errors to produce a regression like model for future forecast values.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2193409890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9.360846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Yes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Yes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175468248"/>
                  </a:ext>
                </a:extLst>
              </a:tr>
              <a:tr h="1237214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Autoregressive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The autoregressive model uses previous values of the dependent variable (the variable we want to forecast) and creates a linear line of regression to produce forecast values.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2592679768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13.2813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Yes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Yes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631708981"/>
                  </a:ext>
                </a:extLst>
              </a:tr>
              <a:tr h="105923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ARIMA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ARIMA stands for AutoRegressive Integrated Moving Average model. It applies both concepts of the MA and AR models with stationary data.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2999944065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15.02368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Yes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Yes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36346131"/>
                  </a:ext>
                </a:extLst>
              </a:tr>
            </a:tbl>
          </a:graphicData>
        </a:graphic>
      </p:graphicFrame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A88D7B71-23C9-4A0E-9902-1BF143E65D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9634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48330"/>
    </mc:Choice>
    <mc:Fallback xmlns="">
      <p:transition spd="slow" advTm="483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BF435-804A-4486-8628-7EB353175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ARIMA Method Models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B22CF73-3818-4F16-9460-086E5440F566}"/>
              </a:ext>
            </a:extLst>
          </p:cNvPr>
          <p:cNvSpPr/>
          <p:nvPr/>
        </p:nvSpPr>
        <p:spPr>
          <a:xfrm>
            <a:off x="4289079" y="5461244"/>
            <a:ext cx="34318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Figure 8 – ARIMA Forecast Results</a:t>
            </a:r>
          </a:p>
        </p:txBody>
      </p:sp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5F94302C-8F7D-45B7-BF15-FEB2030A40D2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0426" y="1562210"/>
            <a:ext cx="5093328" cy="376122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D859ED39-1742-4B8F-B7CA-E2EAEA0CF8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06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417"/>
    </mc:Choice>
    <mc:Fallback xmlns="">
      <p:transition spd="slow" advTm="124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41377-6397-4F0F-B82E-10A44B3E7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 Model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00DC6-4A02-4B17-B473-DAEAB7DD53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Linear regressive model produced the best forecasts by reducing RMSE and MAPE.</a:t>
            </a:r>
          </a:p>
          <a:p>
            <a:r>
              <a:rPr lang="en-US" dirty="0"/>
              <a:t>The next step in the forecast model process is to check residuals.</a:t>
            </a:r>
          </a:p>
          <a:p>
            <a:r>
              <a:rPr lang="en-US" dirty="0"/>
              <a:t>The following properties will be investigated:</a:t>
            </a:r>
          </a:p>
          <a:p>
            <a:pPr lvl="1"/>
            <a:r>
              <a:rPr lang="en-US" dirty="0"/>
              <a:t>The residuals of the model are not correlated. If correlation is observed in a model, it means that there is information in the left-over data that isn’t being utilized in the model. Uncorrelated residuals indicate that the remaining information is white noise. </a:t>
            </a:r>
          </a:p>
          <a:p>
            <a:pPr lvl="1"/>
            <a:r>
              <a:rPr lang="en-US" dirty="0"/>
              <a:t>The residuals have a mean of zero. Residuals that do not have a mean of zero is an indicator that the forecasts are biased.</a:t>
            </a:r>
          </a:p>
          <a:p>
            <a:pPr lvl="1"/>
            <a:r>
              <a:rPr lang="en-US" dirty="0"/>
              <a:t>The residuals have a constant variance. </a:t>
            </a:r>
          </a:p>
          <a:p>
            <a:pPr lvl="1"/>
            <a:r>
              <a:rPr lang="en-US" dirty="0"/>
              <a:t>The residuals are normally distributed.</a:t>
            </a:r>
          </a:p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A960300-FD45-4B22-AB6C-A6815352FC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196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399"/>
    </mc:Choice>
    <mc:Fallback xmlns="">
      <p:transition spd="slow" advTm="153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DA68D-4A11-4748-987D-C6FD12BC3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Forecast residuals</a:t>
            </a:r>
          </a:p>
        </p:txBody>
      </p:sp>
      <p:pic>
        <p:nvPicPr>
          <p:cNvPr id="4" name="Picture 3" descr="A screenshot of a map&#10;&#10;Description automatically generated">
            <a:extLst>
              <a:ext uri="{FF2B5EF4-FFF2-40B4-BE49-F238E27FC236}">
                <a16:creationId xmlns:a16="http://schemas.microsoft.com/office/drawing/2014/main" id="{3E494D24-69E9-4E95-B93D-8E4973915F5F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095" y="1694497"/>
            <a:ext cx="5943600" cy="346900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28CE643F-3E69-4D35-8E1A-ABBFDA6ABB1E}"/>
              </a:ext>
            </a:extLst>
          </p:cNvPr>
          <p:cNvSpPr/>
          <p:nvPr/>
        </p:nvSpPr>
        <p:spPr>
          <a:xfrm>
            <a:off x="2614955" y="5307335"/>
            <a:ext cx="35398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Figure 9 – Linear Forecast Residuals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9D9DBFD-694F-4246-8DAE-9D7C277BB232}"/>
              </a:ext>
            </a:extLst>
          </p:cNvPr>
          <p:cNvSpPr txBox="1"/>
          <p:nvPr/>
        </p:nvSpPr>
        <p:spPr>
          <a:xfrm>
            <a:off x="7849354" y="1694497"/>
            <a:ext cx="358064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means of the residuals are around zero which indicates no forecast bias.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is some autocorrelation, but not too much. There may be some predictor variables to investigate to see if the model can be improved.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is variance in the residual plot and the distribution isn’t quite normal which will make it more difficult to calculate prediction intervals.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17964151-B62C-4593-8A29-51C0A0F7B9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911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285"/>
    </mc:Choice>
    <mc:Fallback xmlns="">
      <p:transition spd="slow" advTm="772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2022-1DD6-4F8F-9F09-1E9FE1E03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093330"/>
          </a:xfrm>
        </p:spPr>
        <p:txBody>
          <a:bodyPr/>
          <a:lstStyle/>
          <a:p>
            <a:r>
              <a:rPr lang="en-US" dirty="0"/>
              <a:t>Next Steps…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1DADF8-0353-47BD-B566-48B898EAA6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Try modeling approaches where data are aggregated by daily average instead of monthly.</a:t>
            </a:r>
          </a:p>
          <a:p>
            <a:r>
              <a:rPr lang="en-US" dirty="0"/>
              <a:t>Identify why the November 2017 outlier exists.</a:t>
            </a:r>
          </a:p>
          <a:p>
            <a:r>
              <a:rPr lang="en-US" dirty="0"/>
              <a:t>Understand why there appears to be a consistent decrease in revenue in February and increase in revenue in April.</a:t>
            </a:r>
          </a:p>
          <a:p>
            <a:r>
              <a:rPr lang="en-US" dirty="0"/>
              <a:t>Explore other potential predictor variables such as legislative changes, Comptroller leadership changes, tax season, etc.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84B6087-75D5-4EA1-B194-9D9D5D6C87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3099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076"/>
    </mc:Choice>
    <mc:Fallback xmlns="">
      <p:transition spd="slow" advTm="31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1DF61F47-37EC-408A-BDC8-E491FB5E5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157995-9098-42A2-8E36-8BA9015D75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A98AD482-27A4-454E-8A3A-84F73CBDA7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22422E2-F15A-43AE-98F1-7210710B0E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4034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5AB0E8-7B65-4E76-AC10-A5F847E19D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1677" y="1078378"/>
            <a:ext cx="2917551" cy="47012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600" spc="200"/>
              <a:t>Objectives</a:t>
            </a:r>
          </a:p>
        </p:txBody>
      </p:sp>
      <p:sp>
        <p:nvSpPr>
          <p:cNvPr id="16" name="Freeform 6">
            <a:extLst>
              <a:ext uri="{FF2B5EF4-FFF2-40B4-BE49-F238E27FC236}">
                <a16:creationId xmlns:a16="http://schemas.microsoft.com/office/drawing/2014/main" id="{BDC8164B-5FC0-4CBD-B7AE-0CB8780FFC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  <a:alpha val="70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02BCA0-50B1-4435-B7DC-191D74399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67062" y="1078378"/>
            <a:ext cx="6262938" cy="470124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228600" algn="l">
              <a:lnSpc>
                <a:spcPct val="110000"/>
              </a:lnSpc>
              <a:buFont typeface="+mj-lt"/>
              <a:buAutoNum type="arabicPeriod"/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Explore Data</a:t>
            </a:r>
          </a:p>
          <a:p>
            <a:pPr marL="457200" indent="-228600" algn="l">
              <a:lnSpc>
                <a:spcPct val="110000"/>
              </a:lnSpc>
              <a:buFont typeface="+mj-lt"/>
              <a:buAutoNum type="arabicPeriod"/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Review results of the model</a:t>
            </a:r>
          </a:p>
          <a:p>
            <a:pPr marL="457200" indent="-228600" algn="l">
              <a:lnSpc>
                <a:spcPct val="110000"/>
              </a:lnSpc>
              <a:buFont typeface="+mj-lt"/>
              <a:buAutoNum type="arabicPeriod"/>
            </a:pPr>
            <a:r>
              <a:rPr lang="en-US">
                <a:solidFill>
                  <a:schemeClr val="tx1">
                    <a:lumMod val="65000"/>
                    <a:lumOff val="35000"/>
                  </a:schemeClr>
                </a:solidFill>
              </a:rPr>
              <a:t>Next Steps</a:t>
            </a:r>
          </a:p>
          <a:p>
            <a:pPr marL="457200" indent="-228600" algn="l">
              <a:lnSpc>
                <a:spcPct val="110000"/>
              </a:lnSpc>
              <a:buFont typeface="+mj-lt"/>
              <a:buAutoNum type="arabicPeriod"/>
            </a:pPr>
            <a:endParaRPr lang="en-US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C58AF96-029D-448B-ACA1-572A589E3C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949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8"/>
    </mc:Choice>
    <mc:Fallback xmlns="">
      <p:transition spd="slow" advTm="9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356B7AC-8991-4B6B-92E2-9EBB80DBBC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A8AFFF25-F4D6-4BBC-841D-3B3014EDB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15684" y="0"/>
            <a:ext cx="5676316" cy="6858000"/>
          </a:xfrm>
          <a:custGeom>
            <a:avLst/>
            <a:gdLst>
              <a:gd name="connsiteX0" fmla="*/ 0 w 5676316"/>
              <a:gd name="connsiteY0" fmla="*/ 0 h 6858000"/>
              <a:gd name="connsiteX1" fmla="*/ 5676316 w 5676316"/>
              <a:gd name="connsiteY1" fmla="*/ 0 h 6858000"/>
              <a:gd name="connsiteX2" fmla="*/ 5676316 w 5676316"/>
              <a:gd name="connsiteY2" fmla="*/ 6858000 h 6858000"/>
              <a:gd name="connsiteX3" fmla="*/ 0 w 5676316"/>
              <a:gd name="connsiteY3" fmla="*/ 6858000 h 6858000"/>
              <a:gd name="connsiteX4" fmla="*/ 4763 w 5676316"/>
              <a:gd name="connsiteY4" fmla="*/ 6791325 h 6858000"/>
              <a:gd name="connsiteX5" fmla="*/ 12700 w 5676316"/>
              <a:gd name="connsiteY5" fmla="*/ 6735762 h 6858000"/>
              <a:gd name="connsiteX6" fmla="*/ 22225 w 5676316"/>
              <a:gd name="connsiteY6" fmla="*/ 6683375 h 6858000"/>
              <a:gd name="connsiteX7" fmla="*/ 38100 w 5676316"/>
              <a:gd name="connsiteY7" fmla="*/ 6640512 h 6858000"/>
              <a:gd name="connsiteX8" fmla="*/ 53975 w 5676316"/>
              <a:gd name="connsiteY8" fmla="*/ 6597650 h 6858000"/>
              <a:gd name="connsiteX9" fmla="*/ 73025 w 5676316"/>
              <a:gd name="connsiteY9" fmla="*/ 6561137 h 6858000"/>
              <a:gd name="connsiteX10" fmla="*/ 92075 w 5676316"/>
              <a:gd name="connsiteY10" fmla="*/ 6523037 h 6858000"/>
              <a:gd name="connsiteX11" fmla="*/ 109538 w 5676316"/>
              <a:gd name="connsiteY11" fmla="*/ 6488112 h 6858000"/>
              <a:gd name="connsiteX12" fmla="*/ 127000 w 5676316"/>
              <a:gd name="connsiteY12" fmla="*/ 6448425 h 6858000"/>
              <a:gd name="connsiteX13" fmla="*/ 142875 w 5676316"/>
              <a:gd name="connsiteY13" fmla="*/ 6407150 h 6858000"/>
              <a:gd name="connsiteX14" fmla="*/ 157163 w 5676316"/>
              <a:gd name="connsiteY14" fmla="*/ 6361112 h 6858000"/>
              <a:gd name="connsiteX15" fmla="*/ 168275 w 5676316"/>
              <a:gd name="connsiteY15" fmla="*/ 6311900 h 6858000"/>
              <a:gd name="connsiteX16" fmla="*/ 176213 w 5676316"/>
              <a:gd name="connsiteY16" fmla="*/ 6251575 h 6858000"/>
              <a:gd name="connsiteX17" fmla="*/ 179388 w 5676316"/>
              <a:gd name="connsiteY17" fmla="*/ 6183312 h 6858000"/>
              <a:gd name="connsiteX18" fmla="*/ 176213 w 5676316"/>
              <a:gd name="connsiteY18" fmla="*/ 6113462 h 6858000"/>
              <a:gd name="connsiteX19" fmla="*/ 168275 w 5676316"/>
              <a:gd name="connsiteY19" fmla="*/ 6056312 h 6858000"/>
              <a:gd name="connsiteX20" fmla="*/ 157163 w 5676316"/>
              <a:gd name="connsiteY20" fmla="*/ 6003925 h 6858000"/>
              <a:gd name="connsiteX21" fmla="*/ 142875 w 5676316"/>
              <a:gd name="connsiteY21" fmla="*/ 5956300 h 6858000"/>
              <a:gd name="connsiteX22" fmla="*/ 127000 w 5676316"/>
              <a:gd name="connsiteY22" fmla="*/ 5915025 h 6858000"/>
              <a:gd name="connsiteX23" fmla="*/ 107950 w 5676316"/>
              <a:gd name="connsiteY23" fmla="*/ 5876925 h 6858000"/>
              <a:gd name="connsiteX24" fmla="*/ 88900 w 5676316"/>
              <a:gd name="connsiteY24" fmla="*/ 5840412 h 6858000"/>
              <a:gd name="connsiteX25" fmla="*/ 69850 w 5676316"/>
              <a:gd name="connsiteY25" fmla="*/ 5802312 h 6858000"/>
              <a:gd name="connsiteX26" fmla="*/ 52388 w 5676316"/>
              <a:gd name="connsiteY26" fmla="*/ 5762625 h 6858000"/>
              <a:gd name="connsiteX27" fmla="*/ 34925 w 5676316"/>
              <a:gd name="connsiteY27" fmla="*/ 5721350 h 6858000"/>
              <a:gd name="connsiteX28" fmla="*/ 20638 w 5676316"/>
              <a:gd name="connsiteY28" fmla="*/ 5675312 h 6858000"/>
              <a:gd name="connsiteX29" fmla="*/ 11113 w 5676316"/>
              <a:gd name="connsiteY29" fmla="*/ 5622925 h 6858000"/>
              <a:gd name="connsiteX30" fmla="*/ 1588 w 5676316"/>
              <a:gd name="connsiteY30" fmla="*/ 5562600 h 6858000"/>
              <a:gd name="connsiteX31" fmla="*/ 0 w 5676316"/>
              <a:gd name="connsiteY31" fmla="*/ 5494337 h 6858000"/>
              <a:gd name="connsiteX32" fmla="*/ 1588 w 5676316"/>
              <a:gd name="connsiteY32" fmla="*/ 5426075 h 6858000"/>
              <a:gd name="connsiteX33" fmla="*/ 11113 w 5676316"/>
              <a:gd name="connsiteY33" fmla="*/ 5365750 h 6858000"/>
              <a:gd name="connsiteX34" fmla="*/ 20638 w 5676316"/>
              <a:gd name="connsiteY34" fmla="*/ 5313362 h 6858000"/>
              <a:gd name="connsiteX35" fmla="*/ 34925 w 5676316"/>
              <a:gd name="connsiteY35" fmla="*/ 5268912 h 6858000"/>
              <a:gd name="connsiteX36" fmla="*/ 52388 w 5676316"/>
              <a:gd name="connsiteY36" fmla="*/ 5226050 h 6858000"/>
              <a:gd name="connsiteX37" fmla="*/ 69850 w 5676316"/>
              <a:gd name="connsiteY37" fmla="*/ 5186362 h 6858000"/>
              <a:gd name="connsiteX38" fmla="*/ 88900 w 5676316"/>
              <a:gd name="connsiteY38" fmla="*/ 5149850 h 6858000"/>
              <a:gd name="connsiteX39" fmla="*/ 107950 w 5676316"/>
              <a:gd name="connsiteY39" fmla="*/ 5114925 h 6858000"/>
              <a:gd name="connsiteX40" fmla="*/ 127000 w 5676316"/>
              <a:gd name="connsiteY40" fmla="*/ 5075237 h 6858000"/>
              <a:gd name="connsiteX41" fmla="*/ 142875 w 5676316"/>
              <a:gd name="connsiteY41" fmla="*/ 5033962 h 6858000"/>
              <a:gd name="connsiteX42" fmla="*/ 157163 w 5676316"/>
              <a:gd name="connsiteY42" fmla="*/ 4987925 h 6858000"/>
              <a:gd name="connsiteX43" fmla="*/ 168275 w 5676316"/>
              <a:gd name="connsiteY43" fmla="*/ 4935537 h 6858000"/>
              <a:gd name="connsiteX44" fmla="*/ 176213 w 5676316"/>
              <a:gd name="connsiteY44" fmla="*/ 4875212 h 6858000"/>
              <a:gd name="connsiteX45" fmla="*/ 179388 w 5676316"/>
              <a:gd name="connsiteY45" fmla="*/ 4806950 h 6858000"/>
              <a:gd name="connsiteX46" fmla="*/ 176213 w 5676316"/>
              <a:gd name="connsiteY46" fmla="*/ 4738687 h 6858000"/>
              <a:gd name="connsiteX47" fmla="*/ 168275 w 5676316"/>
              <a:gd name="connsiteY47" fmla="*/ 4678362 h 6858000"/>
              <a:gd name="connsiteX48" fmla="*/ 157163 w 5676316"/>
              <a:gd name="connsiteY48" fmla="*/ 4625975 h 6858000"/>
              <a:gd name="connsiteX49" fmla="*/ 142875 w 5676316"/>
              <a:gd name="connsiteY49" fmla="*/ 4579937 h 6858000"/>
              <a:gd name="connsiteX50" fmla="*/ 127000 w 5676316"/>
              <a:gd name="connsiteY50" fmla="*/ 4537075 h 6858000"/>
              <a:gd name="connsiteX51" fmla="*/ 107950 w 5676316"/>
              <a:gd name="connsiteY51" fmla="*/ 4498975 h 6858000"/>
              <a:gd name="connsiteX52" fmla="*/ 69850 w 5676316"/>
              <a:gd name="connsiteY52" fmla="*/ 4424362 h 6858000"/>
              <a:gd name="connsiteX53" fmla="*/ 52388 w 5676316"/>
              <a:gd name="connsiteY53" fmla="*/ 4386262 h 6858000"/>
              <a:gd name="connsiteX54" fmla="*/ 34925 w 5676316"/>
              <a:gd name="connsiteY54" fmla="*/ 4343400 h 6858000"/>
              <a:gd name="connsiteX55" fmla="*/ 20638 w 5676316"/>
              <a:gd name="connsiteY55" fmla="*/ 4297362 h 6858000"/>
              <a:gd name="connsiteX56" fmla="*/ 11113 w 5676316"/>
              <a:gd name="connsiteY56" fmla="*/ 4244975 h 6858000"/>
              <a:gd name="connsiteX57" fmla="*/ 1588 w 5676316"/>
              <a:gd name="connsiteY57" fmla="*/ 4186237 h 6858000"/>
              <a:gd name="connsiteX58" fmla="*/ 0 w 5676316"/>
              <a:gd name="connsiteY58" fmla="*/ 4116387 h 6858000"/>
              <a:gd name="connsiteX59" fmla="*/ 1588 w 5676316"/>
              <a:gd name="connsiteY59" fmla="*/ 4048125 h 6858000"/>
              <a:gd name="connsiteX60" fmla="*/ 11113 w 5676316"/>
              <a:gd name="connsiteY60" fmla="*/ 3987800 h 6858000"/>
              <a:gd name="connsiteX61" fmla="*/ 20638 w 5676316"/>
              <a:gd name="connsiteY61" fmla="*/ 3935412 h 6858000"/>
              <a:gd name="connsiteX62" fmla="*/ 34925 w 5676316"/>
              <a:gd name="connsiteY62" fmla="*/ 3890962 h 6858000"/>
              <a:gd name="connsiteX63" fmla="*/ 52388 w 5676316"/>
              <a:gd name="connsiteY63" fmla="*/ 3848100 h 6858000"/>
              <a:gd name="connsiteX64" fmla="*/ 69850 w 5676316"/>
              <a:gd name="connsiteY64" fmla="*/ 3811587 h 6858000"/>
              <a:gd name="connsiteX65" fmla="*/ 107950 w 5676316"/>
              <a:gd name="connsiteY65" fmla="*/ 3736975 h 6858000"/>
              <a:gd name="connsiteX66" fmla="*/ 127000 w 5676316"/>
              <a:gd name="connsiteY66" fmla="*/ 3697287 h 6858000"/>
              <a:gd name="connsiteX67" fmla="*/ 142875 w 5676316"/>
              <a:gd name="connsiteY67" fmla="*/ 3656012 h 6858000"/>
              <a:gd name="connsiteX68" fmla="*/ 157163 w 5676316"/>
              <a:gd name="connsiteY68" fmla="*/ 3609975 h 6858000"/>
              <a:gd name="connsiteX69" fmla="*/ 168275 w 5676316"/>
              <a:gd name="connsiteY69" fmla="*/ 3557587 h 6858000"/>
              <a:gd name="connsiteX70" fmla="*/ 176213 w 5676316"/>
              <a:gd name="connsiteY70" fmla="*/ 3497262 h 6858000"/>
              <a:gd name="connsiteX71" fmla="*/ 179388 w 5676316"/>
              <a:gd name="connsiteY71" fmla="*/ 3427412 h 6858000"/>
              <a:gd name="connsiteX72" fmla="*/ 176213 w 5676316"/>
              <a:gd name="connsiteY72" fmla="*/ 3360737 h 6858000"/>
              <a:gd name="connsiteX73" fmla="*/ 168275 w 5676316"/>
              <a:gd name="connsiteY73" fmla="*/ 3300412 h 6858000"/>
              <a:gd name="connsiteX74" fmla="*/ 157163 w 5676316"/>
              <a:gd name="connsiteY74" fmla="*/ 3248025 h 6858000"/>
              <a:gd name="connsiteX75" fmla="*/ 142875 w 5676316"/>
              <a:gd name="connsiteY75" fmla="*/ 3201987 h 6858000"/>
              <a:gd name="connsiteX76" fmla="*/ 127000 w 5676316"/>
              <a:gd name="connsiteY76" fmla="*/ 3160712 h 6858000"/>
              <a:gd name="connsiteX77" fmla="*/ 107950 w 5676316"/>
              <a:gd name="connsiteY77" fmla="*/ 3121025 h 6858000"/>
              <a:gd name="connsiteX78" fmla="*/ 88900 w 5676316"/>
              <a:gd name="connsiteY78" fmla="*/ 3084512 h 6858000"/>
              <a:gd name="connsiteX79" fmla="*/ 69850 w 5676316"/>
              <a:gd name="connsiteY79" fmla="*/ 3046412 h 6858000"/>
              <a:gd name="connsiteX80" fmla="*/ 52388 w 5676316"/>
              <a:gd name="connsiteY80" fmla="*/ 3009900 h 6858000"/>
              <a:gd name="connsiteX81" fmla="*/ 34925 w 5676316"/>
              <a:gd name="connsiteY81" fmla="*/ 2967037 h 6858000"/>
              <a:gd name="connsiteX82" fmla="*/ 20638 w 5676316"/>
              <a:gd name="connsiteY82" fmla="*/ 2922587 h 6858000"/>
              <a:gd name="connsiteX83" fmla="*/ 11113 w 5676316"/>
              <a:gd name="connsiteY83" fmla="*/ 2868612 h 6858000"/>
              <a:gd name="connsiteX84" fmla="*/ 1588 w 5676316"/>
              <a:gd name="connsiteY84" fmla="*/ 2809875 h 6858000"/>
              <a:gd name="connsiteX85" fmla="*/ 0 w 5676316"/>
              <a:gd name="connsiteY85" fmla="*/ 2741612 h 6858000"/>
              <a:gd name="connsiteX86" fmla="*/ 1588 w 5676316"/>
              <a:gd name="connsiteY86" fmla="*/ 2671762 h 6858000"/>
              <a:gd name="connsiteX87" fmla="*/ 11113 w 5676316"/>
              <a:gd name="connsiteY87" fmla="*/ 2613025 h 6858000"/>
              <a:gd name="connsiteX88" fmla="*/ 20638 w 5676316"/>
              <a:gd name="connsiteY88" fmla="*/ 2560637 h 6858000"/>
              <a:gd name="connsiteX89" fmla="*/ 34925 w 5676316"/>
              <a:gd name="connsiteY89" fmla="*/ 2513012 h 6858000"/>
              <a:gd name="connsiteX90" fmla="*/ 52388 w 5676316"/>
              <a:gd name="connsiteY90" fmla="*/ 2471737 h 6858000"/>
              <a:gd name="connsiteX91" fmla="*/ 69850 w 5676316"/>
              <a:gd name="connsiteY91" fmla="*/ 2433637 h 6858000"/>
              <a:gd name="connsiteX92" fmla="*/ 88900 w 5676316"/>
              <a:gd name="connsiteY92" fmla="*/ 2395537 h 6858000"/>
              <a:gd name="connsiteX93" fmla="*/ 107950 w 5676316"/>
              <a:gd name="connsiteY93" fmla="*/ 2359025 h 6858000"/>
              <a:gd name="connsiteX94" fmla="*/ 127000 w 5676316"/>
              <a:gd name="connsiteY94" fmla="*/ 2319337 h 6858000"/>
              <a:gd name="connsiteX95" fmla="*/ 142875 w 5676316"/>
              <a:gd name="connsiteY95" fmla="*/ 2278062 h 6858000"/>
              <a:gd name="connsiteX96" fmla="*/ 157163 w 5676316"/>
              <a:gd name="connsiteY96" fmla="*/ 2232025 h 6858000"/>
              <a:gd name="connsiteX97" fmla="*/ 168275 w 5676316"/>
              <a:gd name="connsiteY97" fmla="*/ 2179637 h 6858000"/>
              <a:gd name="connsiteX98" fmla="*/ 176213 w 5676316"/>
              <a:gd name="connsiteY98" fmla="*/ 2119312 h 6858000"/>
              <a:gd name="connsiteX99" fmla="*/ 179388 w 5676316"/>
              <a:gd name="connsiteY99" fmla="*/ 2051050 h 6858000"/>
              <a:gd name="connsiteX100" fmla="*/ 176213 w 5676316"/>
              <a:gd name="connsiteY100" fmla="*/ 1982787 h 6858000"/>
              <a:gd name="connsiteX101" fmla="*/ 168275 w 5676316"/>
              <a:gd name="connsiteY101" fmla="*/ 1922462 h 6858000"/>
              <a:gd name="connsiteX102" fmla="*/ 157163 w 5676316"/>
              <a:gd name="connsiteY102" fmla="*/ 1870075 h 6858000"/>
              <a:gd name="connsiteX103" fmla="*/ 142875 w 5676316"/>
              <a:gd name="connsiteY103" fmla="*/ 1824037 h 6858000"/>
              <a:gd name="connsiteX104" fmla="*/ 127000 w 5676316"/>
              <a:gd name="connsiteY104" fmla="*/ 1782762 h 6858000"/>
              <a:gd name="connsiteX105" fmla="*/ 107950 w 5676316"/>
              <a:gd name="connsiteY105" fmla="*/ 1743075 h 6858000"/>
              <a:gd name="connsiteX106" fmla="*/ 88900 w 5676316"/>
              <a:gd name="connsiteY106" fmla="*/ 1708150 h 6858000"/>
              <a:gd name="connsiteX107" fmla="*/ 69850 w 5676316"/>
              <a:gd name="connsiteY107" fmla="*/ 1671637 h 6858000"/>
              <a:gd name="connsiteX108" fmla="*/ 52388 w 5676316"/>
              <a:gd name="connsiteY108" fmla="*/ 1631950 h 6858000"/>
              <a:gd name="connsiteX109" fmla="*/ 34925 w 5676316"/>
              <a:gd name="connsiteY109" fmla="*/ 1589087 h 6858000"/>
              <a:gd name="connsiteX110" fmla="*/ 20638 w 5676316"/>
              <a:gd name="connsiteY110" fmla="*/ 1544637 h 6858000"/>
              <a:gd name="connsiteX111" fmla="*/ 11113 w 5676316"/>
              <a:gd name="connsiteY111" fmla="*/ 1492250 h 6858000"/>
              <a:gd name="connsiteX112" fmla="*/ 1588 w 5676316"/>
              <a:gd name="connsiteY112" fmla="*/ 1431925 h 6858000"/>
              <a:gd name="connsiteX113" fmla="*/ 0 w 5676316"/>
              <a:gd name="connsiteY113" fmla="*/ 1363662 h 6858000"/>
              <a:gd name="connsiteX114" fmla="*/ 1588 w 5676316"/>
              <a:gd name="connsiteY114" fmla="*/ 1295400 h 6858000"/>
              <a:gd name="connsiteX115" fmla="*/ 11113 w 5676316"/>
              <a:gd name="connsiteY115" fmla="*/ 1235075 h 6858000"/>
              <a:gd name="connsiteX116" fmla="*/ 20638 w 5676316"/>
              <a:gd name="connsiteY116" fmla="*/ 1182687 h 6858000"/>
              <a:gd name="connsiteX117" fmla="*/ 34925 w 5676316"/>
              <a:gd name="connsiteY117" fmla="*/ 1136650 h 6858000"/>
              <a:gd name="connsiteX118" fmla="*/ 52388 w 5676316"/>
              <a:gd name="connsiteY118" fmla="*/ 1095375 h 6858000"/>
              <a:gd name="connsiteX119" fmla="*/ 69850 w 5676316"/>
              <a:gd name="connsiteY119" fmla="*/ 1055687 h 6858000"/>
              <a:gd name="connsiteX120" fmla="*/ 88900 w 5676316"/>
              <a:gd name="connsiteY120" fmla="*/ 1017587 h 6858000"/>
              <a:gd name="connsiteX121" fmla="*/ 107950 w 5676316"/>
              <a:gd name="connsiteY121" fmla="*/ 981075 h 6858000"/>
              <a:gd name="connsiteX122" fmla="*/ 127000 w 5676316"/>
              <a:gd name="connsiteY122" fmla="*/ 942975 h 6858000"/>
              <a:gd name="connsiteX123" fmla="*/ 142875 w 5676316"/>
              <a:gd name="connsiteY123" fmla="*/ 901700 h 6858000"/>
              <a:gd name="connsiteX124" fmla="*/ 157163 w 5676316"/>
              <a:gd name="connsiteY124" fmla="*/ 854075 h 6858000"/>
              <a:gd name="connsiteX125" fmla="*/ 168275 w 5676316"/>
              <a:gd name="connsiteY125" fmla="*/ 801687 h 6858000"/>
              <a:gd name="connsiteX126" fmla="*/ 176213 w 5676316"/>
              <a:gd name="connsiteY126" fmla="*/ 744537 h 6858000"/>
              <a:gd name="connsiteX127" fmla="*/ 179388 w 5676316"/>
              <a:gd name="connsiteY127" fmla="*/ 673100 h 6858000"/>
              <a:gd name="connsiteX128" fmla="*/ 176213 w 5676316"/>
              <a:gd name="connsiteY128" fmla="*/ 606425 h 6858000"/>
              <a:gd name="connsiteX129" fmla="*/ 168275 w 5676316"/>
              <a:gd name="connsiteY129" fmla="*/ 546100 h 6858000"/>
              <a:gd name="connsiteX130" fmla="*/ 157163 w 5676316"/>
              <a:gd name="connsiteY130" fmla="*/ 496887 h 6858000"/>
              <a:gd name="connsiteX131" fmla="*/ 142875 w 5676316"/>
              <a:gd name="connsiteY131" fmla="*/ 450850 h 6858000"/>
              <a:gd name="connsiteX132" fmla="*/ 127000 w 5676316"/>
              <a:gd name="connsiteY132" fmla="*/ 409575 h 6858000"/>
              <a:gd name="connsiteX133" fmla="*/ 109538 w 5676316"/>
              <a:gd name="connsiteY133" fmla="*/ 369887 h 6858000"/>
              <a:gd name="connsiteX134" fmla="*/ 92075 w 5676316"/>
              <a:gd name="connsiteY134" fmla="*/ 334962 h 6858000"/>
              <a:gd name="connsiteX135" fmla="*/ 73025 w 5676316"/>
              <a:gd name="connsiteY135" fmla="*/ 296862 h 6858000"/>
              <a:gd name="connsiteX136" fmla="*/ 53975 w 5676316"/>
              <a:gd name="connsiteY136" fmla="*/ 260350 h 6858000"/>
              <a:gd name="connsiteX137" fmla="*/ 38100 w 5676316"/>
              <a:gd name="connsiteY137" fmla="*/ 217487 h 6858000"/>
              <a:gd name="connsiteX138" fmla="*/ 22225 w 5676316"/>
              <a:gd name="connsiteY138" fmla="*/ 174625 h 6858000"/>
              <a:gd name="connsiteX139" fmla="*/ 12700 w 5676316"/>
              <a:gd name="connsiteY139" fmla="*/ 122237 h 6858000"/>
              <a:gd name="connsiteX140" fmla="*/ 4763 w 5676316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676316" h="6858000">
                <a:moveTo>
                  <a:pt x="0" y="0"/>
                </a:moveTo>
                <a:lnTo>
                  <a:pt x="5676316" y="0"/>
                </a:lnTo>
                <a:lnTo>
                  <a:pt x="5676316" y="6858000"/>
                </a:lnTo>
                <a:lnTo>
                  <a:pt x="0" y="6858000"/>
                </a:lnTo>
                <a:lnTo>
                  <a:pt x="4763" y="6791325"/>
                </a:lnTo>
                <a:lnTo>
                  <a:pt x="12700" y="6735762"/>
                </a:lnTo>
                <a:lnTo>
                  <a:pt x="22225" y="6683375"/>
                </a:lnTo>
                <a:lnTo>
                  <a:pt x="38100" y="6640512"/>
                </a:lnTo>
                <a:lnTo>
                  <a:pt x="53975" y="6597650"/>
                </a:lnTo>
                <a:lnTo>
                  <a:pt x="73025" y="6561137"/>
                </a:lnTo>
                <a:lnTo>
                  <a:pt x="92075" y="6523037"/>
                </a:lnTo>
                <a:lnTo>
                  <a:pt x="109538" y="6488112"/>
                </a:lnTo>
                <a:lnTo>
                  <a:pt x="127000" y="6448425"/>
                </a:lnTo>
                <a:lnTo>
                  <a:pt x="142875" y="6407150"/>
                </a:lnTo>
                <a:lnTo>
                  <a:pt x="157163" y="6361112"/>
                </a:lnTo>
                <a:lnTo>
                  <a:pt x="168275" y="6311900"/>
                </a:lnTo>
                <a:lnTo>
                  <a:pt x="176213" y="6251575"/>
                </a:lnTo>
                <a:lnTo>
                  <a:pt x="179388" y="6183312"/>
                </a:lnTo>
                <a:lnTo>
                  <a:pt x="176213" y="6113462"/>
                </a:lnTo>
                <a:lnTo>
                  <a:pt x="168275" y="6056312"/>
                </a:lnTo>
                <a:lnTo>
                  <a:pt x="157163" y="6003925"/>
                </a:lnTo>
                <a:lnTo>
                  <a:pt x="142875" y="5956300"/>
                </a:lnTo>
                <a:lnTo>
                  <a:pt x="127000" y="5915025"/>
                </a:lnTo>
                <a:lnTo>
                  <a:pt x="107950" y="5876925"/>
                </a:lnTo>
                <a:lnTo>
                  <a:pt x="88900" y="5840412"/>
                </a:lnTo>
                <a:lnTo>
                  <a:pt x="69850" y="5802312"/>
                </a:lnTo>
                <a:lnTo>
                  <a:pt x="52388" y="5762625"/>
                </a:lnTo>
                <a:lnTo>
                  <a:pt x="34925" y="5721350"/>
                </a:lnTo>
                <a:lnTo>
                  <a:pt x="20638" y="5675312"/>
                </a:lnTo>
                <a:lnTo>
                  <a:pt x="11113" y="5622925"/>
                </a:lnTo>
                <a:lnTo>
                  <a:pt x="1588" y="5562600"/>
                </a:lnTo>
                <a:lnTo>
                  <a:pt x="0" y="5494337"/>
                </a:lnTo>
                <a:lnTo>
                  <a:pt x="1588" y="5426075"/>
                </a:lnTo>
                <a:lnTo>
                  <a:pt x="11113" y="5365750"/>
                </a:lnTo>
                <a:lnTo>
                  <a:pt x="20638" y="5313362"/>
                </a:lnTo>
                <a:lnTo>
                  <a:pt x="34925" y="5268912"/>
                </a:lnTo>
                <a:lnTo>
                  <a:pt x="52388" y="5226050"/>
                </a:lnTo>
                <a:lnTo>
                  <a:pt x="69850" y="5186362"/>
                </a:lnTo>
                <a:lnTo>
                  <a:pt x="88900" y="5149850"/>
                </a:lnTo>
                <a:lnTo>
                  <a:pt x="107950" y="5114925"/>
                </a:lnTo>
                <a:lnTo>
                  <a:pt x="127000" y="5075237"/>
                </a:lnTo>
                <a:lnTo>
                  <a:pt x="142875" y="5033962"/>
                </a:lnTo>
                <a:lnTo>
                  <a:pt x="157163" y="4987925"/>
                </a:lnTo>
                <a:lnTo>
                  <a:pt x="168275" y="4935537"/>
                </a:lnTo>
                <a:lnTo>
                  <a:pt x="176213" y="4875212"/>
                </a:lnTo>
                <a:lnTo>
                  <a:pt x="179388" y="4806950"/>
                </a:lnTo>
                <a:lnTo>
                  <a:pt x="176213" y="4738687"/>
                </a:lnTo>
                <a:lnTo>
                  <a:pt x="168275" y="4678362"/>
                </a:lnTo>
                <a:lnTo>
                  <a:pt x="157163" y="4625975"/>
                </a:lnTo>
                <a:lnTo>
                  <a:pt x="142875" y="4579937"/>
                </a:lnTo>
                <a:lnTo>
                  <a:pt x="127000" y="4537075"/>
                </a:lnTo>
                <a:lnTo>
                  <a:pt x="107950" y="4498975"/>
                </a:lnTo>
                <a:lnTo>
                  <a:pt x="69850" y="4424362"/>
                </a:lnTo>
                <a:lnTo>
                  <a:pt x="52388" y="4386262"/>
                </a:lnTo>
                <a:lnTo>
                  <a:pt x="34925" y="4343400"/>
                </a:lnTo>
                <a:lnTo>
                  <a:pt x="20638" y="4297362"/>
                </a:lnTo>
                <a:lnTo>
                  <a:pt x="11113" y="4244975"/>
                </a:lnTo>
                <a:lnTo>
                  <a:pt x="1588" y="4186237"/>
                </a:lnTo>
                <a:lnTo>
                  <a:pt x="0" y="4116387"/>
                </a:lnTo>
                <a:lnTo>
                  <a:pt x="1588" y="4048125"/>
                </a:lnTo>
                <a:lnTo>
                  <a:pt x="11113" y="3987800"/>
                </a:lnTo>
                <a:lnTo>
                  <a:pt x="20638" y="3935412"/>
                </a:lnTo>
                <a:lnTo>
                  <a:pt x="34925" y="3890962"/>
                </a:lnTo>
                <a:lnTo>
                  <a:pt x="52388" y="3848100"/>
                </a:lnTo>
                <a:lnTo>
                  <a:pt x="69850" y="3811587"/>
                </a:lnTo>
                <a:lnTo>
                  <a:pt x="107950" y="3736975"/>
                </a:lnTo>
                <a:lnTo>
                  <a:pt x="127000" y="3697287"/>
                </a:lnTo>
                <a:lnTo>
                  <a:pt x="142875" y="3656012"/>
                </a:lnTo>
                <a:lnTo>
                  <a:pt x="157163" y="3609975"/>
                </a:lnTo>
                <a:lnTo>
                  <a:pt x="168275" y="3557587"/>
                </a:lnTo>
                <a:lnTo>
                  <a:pt x="176213" y="3497262"/>
                </a:lnTo>
                <a:lnTo>
                  <a:pt x="179388" y="3427412"/>
                </a:lnTo>
                <a:lnTo>
                  <a:pt x="176213" y="3360737"/>
                </a:lnTo>
                <a:lnTo>
                  <a:pt x="168275" y="3300412"/>
                </a:lnTo>
                <a:lnTo>
                  <a:pt x="157163" y="3248025"/>
                </a:lnTo>
                <a:lnTo>
                  <a:pt x="142875" y="3201987"/>
                </a:lnTo>
                <a:lnTo>
                  <a:pt x="127000" y="3160712"/>
                </a:lnTo>
                <a:lnTo>
                  <a:pt x="107950" y="3121025"/>
                </a:lnTo>
                <a:lnTo>
                  <a:pt x="88900" y="3084512"/>
                </a:lnTo>
                <a:lnTo>
                  <a:pt x="69850" y="3046412"/>
                </a:lnTo>
                <a:lnTo>
                  <a:pt x="52388" y="3009900"/>
                </a:lnTo>
                <a:lnTo>
                  <a:pt x="34925" y="2967037"/>
                </a:lnTo>
                <a:lnTo>
                  <a:pt x="20638" y="2922587"/>
                </a:lnTo>
                <a:lnTo>
                  <a:pt x="11113" y="2868612"/>
                </a:lnTo>
                <a:lnTo>
                  <a:pt x="1588" y="2809875"/>
                </a:lnTo>
                <a:lnTo>
                  <a:pt x="0" y="2741612"/>
                </a:lnTo>
                <a:lnTo>
                  <a:pt x="1588" y="2671762"/>
                </a:lnTo>
                <a:lnTo>
                  <a:pt x="11113" y="2613025"/>
                </a:lnTo>
                <a:lnTo>
                  <a:pt x="20638" y="2560637"/>
                </a:lnTo>
                <a:lnTo>
                  <a:pt x="34925" y="2513012"/>
                </a:lnTo>
                <a:lnTo>
                  <a:pt x="52388" y="2471737"/>
                </a:lnTo>
                <a:lnTo>
                  <a:pt x="69850" y="2433637"/>
                </a:lnTo>
                <a:lnTo>
                  <a:pt x="88900" y="2395537"/>
                </a:lnTo>
                <a:lnTo>
                  <a:pt x="107950" y="2359025"/>
                </a:lnTo>
                <a:lnTo>
                  <a:pt x="127000" y="2319337"/>
                </a:lnTo>
                <a:lnTo>
                  <a:pt x="142875" y="2278062"/>
                </a:lnTo>
                <a:lnTo>
                  <a:pt x="157163" y="2232025"/>
                </a:lnTo>
                <a:lnTo>
                  <a:pt x="168275" y="2179637"/>
                </a:lnTo>
                <a:lnTo>
                  <a:pt x="176213" y="2119312"/>
                </a:lnTo>
                <a:lnTo>
                  <a:pt x="179388" y="2051050"/>
                </a:lnTo>
                <a:lnTo>
                  <a:pt x="176213" y="1982787"/>
                </a:lnTo>
                <a:lnTo>
                  <a:pt x="168275" y="1922462"/>
                </a:lnTo>
                <a:lnTo>
                  <a:pt x="157163" y="1870075"/>
                </a:lnTo>
                <a:lnTo>
                  <a:pt x="142875" y="1824037"/>
                </a:lnTo>
                <a:lnTo>
                  <a:pt x="127000" y="1782762"/>
                </a:lnTo>
                <a:lnTo>
                  <a:pt x="107950" y="1743075"/>
                </a:lnTo>
                <a:lnTo>
                  <a:pt x="88900" y="1708150"/>
                </a:lnTo>
                <a:lnTo>
                  <a:pt x="69850" y="1671637"/>
                </a:lnTo>
                <a:lnTo>
                  <a:pt x="52388" y="1631950"/>
                </a:lnTo>
                <a:lnTo>
                  <a:pt x="34925" y="1589087"/>
                </a:lnTo>
                <a:lnTo>
                  <a:pt x="20638" y="1544637"/>
                </a:lnTo>
                <a:lnTo>
                  <a:pt x="11113" y="1492250"/>
                </a:lnTo>
                <a:lnTo>
                  <a:pt x="1588" y="1431925"/>
                </a:lnTo>
                <a:lnTo>
                  <a:pt x="0" y="1363662"/>
                </a:lnTo>
                <a:lnTo>
                  <a:pt x="1588" y="1295400"/>
                </a:lnTo>
                <a:lnTo>
                  <a:pt x="11113" y="1235075"/>
                </a:lnTo>
                <a:lnTo>
                  <a:pt x="20638" y="1182687"/>
                </a:lnTo>
                <a:lnTo>
                  <a:pt x="34925" y="1136650"/>
                </a:lnTo>
                <a:lnTo>
                  <a:pt x="52388" y="1095375"/>
                </a:lnTo>
                <a:lnTo>
                  <a:pt x="69850" y="1055687"/>
                </a:lnTo>
                <a:lnTo>
                  <a:pt x="88900" y="1017587"/>
                </a:lnTo>
                <a:lnTo>
                  <a:pt x="107950" y="981075"/>
                </a:lnTo>
                <a:lnTo>
                  <a:pt x="127000" y="942975"/>
                </a:lnTo>
                <a:lnTo>
                  <a:pt x="142875" y="901700"/>
                </a:lnTo>
                <a:lnTo>
                  <a:pt x="157163" y="854075"/>
                </a:lnTo>
                <a:lnTo>
                  <a:pt x="168275" y="801687"/>
                </a:lnTo>
                <a:lnTo>
                  <a:pt x="176213" y="744537"/>
                </a:lnTo>
                <a:lnTo>
                  <a:pt x="179388" y="673100"/>
                </a:lnTo>
                <a:lnTo>
                  <a:pt x="176213" y="606425"/>
                </a:lnTo>
                <a:lnTo>
                  <a:pt x="168275" y="546100"/>
                </a:lnTo>
                <a:lnTo>
                  <a:pt x="157163" y="496887"/>
                </a:lnTo>
                <a:lnTo>
                  <a:pt x="142875" y="450850"/>
                </a:lnTo>
                <a:lnTo>
                  <a:pt x="127000" y="409575"/>
                </a:lnTo>
                <a:lnTo>
                  <a:pt x="109538" y="369887"/>
                </a:lnTo>
                <a:lnTo>
                  <a:pt x="92075" y="334962"/>
                </a:lnTo>
                <a:lnTo>
                  <a:pt x="73025" y="296862"/>
                </a:lnTo>
                <a:lnTo>
                  <a:pt x="53975" y="260350"/>
                </a:lnTo>
                <a:lnTo>
                  <a:pt x="38100" y="217487"/>
                </a:lnTo>
                <a:lnTo>
                  <a:pt x="22225" y="174625"/>
                </a:lnTo>
                <a:lnTo>
                  <a:pt x="12700" y="122237"/>
                </a:lnTo>
                <a:lnTo>
                  <a:pt x="4763" y="6667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6ABABD-065F-499E-85B5-EA25DD056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1914" y="382384"/>
            <a:ext cx="4593772" cy="1821185"/>
          </a:xfrm>
        </p:spPr>
        <p:txBody>
          <a:bodyPr anchor="ctr">
            <a:normAutofit/>
          </a:bodyPr>
          <a:lstStyle/>
          <a:p>
            <a:r>
              <a:rPr lang="en-US" sz="4000" dirty="0"/>
              <a:t>Data Exploration</a:t>
            </a:r>
          </a:p>
        </p:txBody>
      </p:sp>
      <p:pic>
        <p:nvPicPr>
          <p:cNvPr id="6" name="Content Placeholder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AFD0B08-3D5E-4AFE-9E94-804445C13176}"/>
              </a:ext>
            </a:extLst>
          </p:cNvPr>
          <p:cNvPicPr>
            <a:picLocks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78" r="-1" b="544"/>
          <a:stretch/>
        </p:blipFill>
        <p:spPr>
          <a:xfrm>
            <a:off x="646098" y="1292976"/>
            <a:ext cx="5223489" cy="361400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BD793FF-DD5D-4B23-8ED1-722464459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365" y="5252443"/>
            <a:ext cx="4604657" cy="8375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Figure 1 – Plots the monthly revenue data as a function of time.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FE9C34-96CB-427B-8F55-FB179BA8BF74}"/>
              </a:ext>
            </a:extLst>
          </p:cNvPr>
          <p:cNvSpPr txBox="1"/>
          <p:nvPr/>
        </p:nvSpPr>
        <p:spPr>
          <a:xfrm>
            <a:off x="7162276" y="1880403"/>
            <a:ext cx="45937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Interesting observations of the revenue data include: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Slight upward trend between 2017 – 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consistent upwards and downward spikes across the years indicate there is a seasonality component between the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is a spike around November of 2017 that appears unusually large.</a:t>
            </a:r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BFFB9BD-6772-4853-8909-2EA01CA765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9458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41164"/>
    </mc:Choice>
    <mc:Fallback xmlns="">
      <p:transition spd="slow" advTm="411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5C5E4-5189-430F-9FB0-601CDD47C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1677" y="645105"/>
            <a:ext cx="8995909" cy="1320855"/>
          </a:xfrm>
        </p:spPr>
        <p:txBody>
          <a:bodyPr>
            <a:normAutofit/>
          </a:bodyPr>
          <a:lstStyle/>
          <a:p>
            <a:r>
              <a:rPr lang="en-US" sz="3700" dirty="0"/>
              <a:t>Data Exploration – Continued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32B1C81-C93B-4FCB-B9A5-4E422E2FFA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5738649"/>
            <a:ext cx="5178937" cy="7400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tx1"/>
                </a:solidFill>
              </a:rPr>
              <a:t>Figure 2 plots the revenue data for each year as a function of the month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416831A-0224-4448-B262-BBD8CFD88346}"/>
              </a:ext>
            </a:extLst>
          </p:cNvPr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2221" y="1986629"/>
            <a:ext cx="5462716" cy="359359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84ADD23-3485-4BB1-97B5-22F1038AD21B}"/>
              </a:ext>
            </a:extLst>
          </p:cNvPr>
          <p:cNvSpPr txBox="1"/>
          <p:nvPr/>
        </p:nvSpPr>
        <p:spPr>
          <a:xfrm>
            <a:off x="1019504" y="2701334"/>
            <a:ext cx="47927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seasonal plot of the data offers</a:t>
            </a:r>
          </a:p>
          <a:p>
            <a:r>
              <a:rPr lang="en-US" dirty="0"/>
              <a:t>the following additional information: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appears to consistently be a dip in revenue in February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There is a consistent spike of revenue in April</a:t>
            </a:r>
          </a:p>
          <a:p>
            <a:endParaRPr lang="en-US" dirty="0"/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6CB4FE3C-EFAC-463D-A09B-C824D97C26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61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60"/>
    </mc:Choice>
    <mc:Fallback xmlns="">
      <p:transition spd="slow" advTm="126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356B7AC-8991-4B6B-92E2-9EBB80DBBC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A8AFFF25-F4D6-4BBC-841D-3B3014EDB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15684" y="0"/>
            <a:ext cx="5676316" cy="6858000"/>
          </a:xfrm>
          <a:custGeom>
            <a:avLst/>
            <a:gdLst>
              <a:gd name="connsiteX0" fmla="*/ 0 w 5676316"/>
              <a:gd name="connsiteY0" fmla="*/ 0 h 6858000"/>
              <a:gd name="connsiteX1" fmla="*/ 5676316 w 5676316"/>
              <a:gd name="connsiteY1" fmla="*/ 0 h 6858000"/>
              <a:gd name="connsiteX2" fmla="*/ 5676316 w 5676316"/>
              <a:gd name="connsiteY2" fmla="*/ 6858000 h 6858000"/>
              <a:gd name="connsiteX3" fmla="*/ 0 w 5676316"/>
              <a:gd name="connsiteY3" fmla="*/ 6858000 h 6858000"/>
              <a:gd name="connsiteX4" fmla="*/ 4763 w 5676316"/>
              <a:gd name="connsiteY4" fmla="*/ 6791325 h 6858000"/>
              <a:gd name="connsiteX5" fmla="*/ 12700 w 5676316"/>
              <a:gd name="connsiteY5" fmla="*/ 6735762 h 6858000"/>
              <a:gd name="connsiteX6" fmla="*/ 22225 w 5676316"/>
              <a:gd name="connsiteY6" fmla="*/ 6683375 h 6858000"/>
              <a:gd name="connsiteX7" fmla="*/ 38100 w 5676316"/>
              <a:gd name="connsiteY7" fmla="*/ 6640512 h 6858000"/>
              <a:gd name="connsiteX8" fmla="*/ 53975 w 5676316"/>
              <a:gd name="connsiteY8" fmla="*/ 6597650 h 6858000"/>
              <a:gd name="connsiteX9" fmla="*/ 73025 w 5676316"/>
              <a:gd name="connsiteY9" fmla="*/ 6561137 h 6858000"/>
              <a:gd name="connsiteX10" fmla="*/ 92075 w 5676316"/>
              <a:gd name="connsiteY10" fmla="*/ 6523037 h 6858000"/>
              <a:gd name="connsiteX11" fmla="*/ 109538 w 5676316"/>
              <a:gd name="connsiteY11" fmla="*/ 6488112 h 6858000"/>
              <a:gd name="connsiteX12" fmla="*/ 127000 w 5676316"/>
              <a:gd name="connsiteY12" fmla="*/ 6448425 h 6858000"/>
              <a:gd name="connsiteX13" fmla="*/ 142875 w 5676316"/>
              <a:gd name="connsiteY13" fmla="*/ 6407150 h 6858000"/>
              <a:gd name="connsiteX14" fmla="*/ 157163 w 5676316"/>
              <a:gd name="connsiteY14" fmla="*/ 6361112 h 6858000"/>
              <a:gd name="connsiteX15" fmla="*/ 168275 w 5676316"/>
              <a:gd name="connsiteY15" fmla="*/ 6311900 h 6858000"/>
              <a:gd name="connsiteX16" fmla="*/ 176213 w 5676316"/>
              <a:gd name="connsiteY16" fmla="*/ 6251575 h 6858000"/>
              <a:gd name="connsiteX17" fmla="*/ 179388 w 5676316"/>
              <a:gd name="connsiteY17" fmla="*/ 6183312 h 6858000"/>
              <a:gd name="connsiteX18" fmla="*/ 176213 w 5676316"/>
              <a:gd name="connsiteY18" fmla="*/ 6113462 h 6858000"/>
              <a:gd name="connsiteX19" fmla="*/ 168275 w 5676316"/>
              <a:gd name="connsiteY19" fmla="*/ 6056312 h 6858000"/>
              <a:gd name="connsiteX20" fmla="*/ 157163 w 5676316"/>
              <a:gd name="connsiteY20" fmla="*/ 6003925 h 6858000"/>
              <a:gd name="connsiteX21" fmla="*/ 142875 w 5676316"/>
              <a:gd name="connsiteY21" fmla="*/ 5956300 h 6858000"/>
              <a:gd name="connsiteX22" fmla="*/ 127000 w 5676316"/>
              <a:gd name="connsiteY22" fmla="*/ 5915025 h 6858000"/>
              <a:gd name="connsiteX23" fmla="*/ 107950 w 5676316"/>
              <a:gd name="connsiteY23" fmla="*/ 5876925 h 6858000"/>
              <a:gd name="connsiteX24" fmla="*/ 88900 w 5676316"/>
              <a:gd name="connsiteY24" fmla="*/ 5840412 h 6858000"/>
              <a:gd name="connsiteX25" fmla="*/ 69850 w 5676316"/>
              <a:gd name="connsiteY25" fmla="*/ 5802312 h 6858000"/>
              <a:gd name="connsiteX26" fmla="*/ 52388 w 5676316"/>
              <a:gd name="connsiteY26" fmla="*/ 5762625 h 6858000"/>
              <a:gd name="connsiteX27" fmla="*/ 34925 w 5676316"/>
              <a:gd name="connsiteY27" fmla="*/ 5721350 h 6858000"/>
              <a:gd name="connsiteX28" fmla="*/ 20638 w 5676316"/>
              <a:gd name="connsiteY28" fmla="*/ 5675312 h 6858000"/>
              <a:gd name="connsiteX29" fmla="*/ 11113 w 5676316"/>
              <a:gd name="connsiteY29" fmla="*/ 5622925 h 6858000"/>
              <a:gd name="connsiteX30" fmla="*/ 1588 w 5676316"/>
              <a:gd name="connsiteY30" fmla="*/ 5562600 h 6858000"/>
              <a:gd name="connsiteX31" fmla="*/ 0 w 5676316"/>
              <a:gd name="connsiteY31" fmla="*/ 5494337 h 6858000"/>
              <a:gd name="connsiteX32" fmla="*/ 1588 w 5676316"/>
              <a:gd name="connsiteY32" fmla="*/ 5426075 h 6858000"/>
              <a:gd name="connsiteX33" fmla="*/ 11113 w 5676316"/>
              <a:gd name="connsiteY33" fmla="*/ 5365750 h 6858000"/>
              <a:gd name="connsiteX34" fmla="*/ 20638 w 5676316"/>
              <a:gd name="connsiteY34" fmla="*/ 5313362 h 6858000"/>
              <a:gd name="connsiteX35" fmla="*/ 34925 w 5676316"/>
              <a:gd name="connsiteY35" fmla="*/ 5268912 h 6858000"/>
              <a:gd name="connsiteX36" fmla="*/ 52388 w 5676316"/>
              <a:gd name="connsiteY36" fmla="*/ 5226050 h 6858000"/>
              <a:gd name="connsiteX37" fmla="*/ 69850 w 5676316"/>
              <a:gd name="connsiteY37" fmla="*/ 5186362 h 6858000"/>
              <a:gd name="connsiteX38" fmla="*/ 88900 w 5676316"/>
              <a:gd name="connsiteY38" fmla="*/ 5149850 h 6858000"/>
              <a:gd name="connsiteX39" fmla="*/ 107950 w 5676316"/>
              <a:gd name="connsiteY39" fmla="*/ 5114925 h 6858000"/>
              <a:gd name="connsiteX40" fmla="*/ 127000 w 5676316"/>
              <a:gd name="connsiteY40" fmla="*/ 5075237 h 6858000"/>
              <a:gd name="connsiteX41" fmla="*/ 142875 w 5676316"/>
              <a:gd name="connsiteY41" fmla="*/ 5033962 h 6858000"/>
              <a:gd name="connsiteX42" fmla="*/ 157163 w 5676316"/>
              <a:gd name="connsiteY42" fmla="*/ 4987925 h 6858000"/>
              <a:gd name="connsiteX43" fmla="*/ 168275 w 5676316"/>
              <a:gd name="connsiteY43" fmla="*/ 4935537 h 6858000"/>
              <a:gd name="connsiteX44" fmla="*/ 176213 w 5676316"/>
              <a:gd name="connsiteY44" fmla="*/ 4875212 h 6858000"/>
              <a:gd name="connsiteX45" fmla="*/ 179388 w 5676316"/>
              <a:gd name="connsiteY45" fmla="*/ 4806950 h 6858000"/>
              <a:gd name="connsiteX46" fmla="*/ 176213 w 5676316"/>
              <a:gd name="connsiteY46" fmla="*/ 4738687 h 6858000"/>
              <a:gd name="connsiteX47" fmla="*/ 168275 w 5676316"/>
              <a:gd name="connsiteY47" fmla="*/ 4678362 h 6858000"/>
              <a:gd name="connsiteX48" fmla="*/ 157163 w 5676316"/>
              <a:gd name="connsiteY48" fmla="*/ 4625975 h 6858000"/>
              <a:gd name="connsiteX49" fmla="*/ 142875 w 5676316"/>
              <a:gd name="connsiteY49" fmla="*/ 4579937 h 6858000"/>
              <a:gd name="connsiteX50" fmla="*/ 127000 w 5676316"/>
              <a:gd name="connsiteY50" fmla="*/ 4537075 h 6858000"/>
              <a:gd name="connsiteX51" fmla="*/ 107950 w 5676316"/>
              <a:gd name="connsiteY51" fmla="*/ 4498975 h 6858000"/>
              <a:gd name="connsiteX52" fmla="*/ 69850 w 5676316"/>
              <a:gd name="connsiteY52" fmla="*/ 4424362 h 6858000"/>
              <a:gd name="connsiteX53" fmla="*/ 52388 w 5676316"/>
              <a:gd name="connsiteY53" fmla="*/ 4386262 h 6858000"/>
              <a:gd name="connsiteX54" fmla="*/ 34925 w 5676316"/>
              <a:gd name="connsiteY54" fmla="*/ 4343400 h 6858000"/>
              <a:gd name="connsiteX55" fmla="*/ 20638 w 5676316"/>
              <a:gd name="connsiteY55" fmla="*/ 4297362 h 6858000"/>
              <a:gd name="connsiteX56" fmla="*/ 11113 w 5676316"/>
              <a:gd name="connsiteY56" fmla="*/ 4244975 h 6858000"/>
              <a:gd name="connsiteX57" fmla="*/ 1588 w 5676316"/>
              <a:gd name="connsiteY57" fmla="*/ 4186237 h 6858000"/>
              <a:gd name="connsiteX58" fmla="*/ 0 w 5676316"/>
              <a:gd name="connsiteY58" fmla="*/ 4116387 h 6858000"/>
              <a:gd name="connsiteX59" fmla="*/ 1588 w 5676316"/>
              <a:gd name="connsiteY59" fmla="*/ 4048125 h 6858000"/>
              <a:gd name="connsiteX60" fmla="*/ 11113 w 5676316"/>
              <a:gd name="connsiteY60" fmla="*/ 3987800 h 6858000"/>
              <a:gd name="connsiteX61" fmla="*/ 20638 w 5676316"/>
              <a:gd name="connsiteY61" fmla="*/ 3935412 h 6858000"/>
              <a:gd name="connsiteX62" fmla="*/ 34925 w 5676316"/>
              <a:gd name="connsiteY62" fmla="*/ 3890962 h 6858000"/>
              <a:gd name="connsiteX63" fmla="*/ 52388 w 5676316"/>
              <a:gd name="connsiteY63" fmla="*/ 3848100 h 6858000"/>
              <a:gd name="connsiteX64" fmla="*/ 69850 w 5676316"/>
              <a:gd name="connsiteY64" fmla="*/ 3811587 h 6858000"/>
              <a:gd name="connsiteX65" fmla="*/ 107950 w 5676316"/>
              <a:gd name="connsiteY65" fmla="*/ 3736975 h 6858000"/>
              <a:gd name="connsiteX66" fmla="*/ 127000 w 5676316"/>
              <a:gd name="connsiteY66" fmla="*/ 3697287 h 6858000"/>
              <a:gd name="connsiteX67" fmla="*/ 142875 w 5676316"/>
              <a:gd name="connsiteY67" fmla="*/ 3656012 h 6858000"/>
              <a:gd name="connsiteX68" fmla="*/ 157163 w 5676316"/>
              <a:gd name="connsiteY68" fmla="*/ 3609975 h 6858000"/>
              <a:gd name="connsiteX69" fmla="*/ 168275 w 5676316"/>
              <a:gd name="connsiteY69" fmla="*/ 3557587 h 6858000"/>
              <a:gd name="connsiteX70" fmla="*/ 176213 w 5676316"/>
              <a:gd name="connsiteY70" fmla="*/ 3497262 h 6858000"/>
              <a:gd name="connsiteX71" fmla="*/ 179388 w 5676316"/>
              <a:gd name="connsiteY71" fmla="*/ 3427412 h 6858000"/>
              <a:gd name="connsiteX72" fmla="*/ 176213 w 5676316"/>
              <a:gd name="connsiteY72" fmla="*/ 3360737 h 6858000"/>
              <a:gd name="connsiteX73" fmla="*/ 168275 w 5676316"/>
              <a:gd name="connsiteY73" fmla="*/ 3300412 h 6858000"/>
              <a:gd name="connsiteX74" fmla="*/ 157163 w 5676316"/>
              <a:gd name="connsiteY74" fmla="*/ 3248025 h 6858000"/>
              <a:gd name="connsiteX75" fmla="*/ 142875 w 5676316"/>
              <a:gd name="connsiteY75" fmla="*/ 3201987 h 6858000"/>
              <a:gd name="connsiteX76" fmla="*/ 127000 w 5676316"/>
              <a:gd name="connsiteY76" fmla="*/ 3160712 h 6858000"/>
              <a:gd name="connsiteX77" fmla="*/ 107950 w 5676316"/>
              <a:gd name="connsiteY77" fmla="*/ 3121025 h 6858000"/>
              <a:gd name="connsiteX78" fmla="*/ 88900 w 5676316"/>
              <a:gd name="connsiteY78" fmla="*/ 3084512 h 6858000"/>
              <a:gd name="connsiteX79" fmla="*/ 69850 w 5676316"/>
              <a:gd name="connsiteY79" fmla="*/ 3046412 h 6858000"/>
              <a:gd name="connsiteX80" fmla="*/ 52388 w 5676316"/>
              <a:gd name="connsiteY80" fmla="*/ 3009900 h 6858000"/>
              <a:gd name="connsiteX81" fmla="*/ 34925 w 5676316"/>
              <a:gd name="connsiteY81" fmla="*/ 2967037 h 6858000"/>
              <a:gd name="connsiteX82" fmla="*/ 20638 w 5676316"/>
              <a:gd name="connsiteY82" fmla="*/ 2922587 h 6858000"/>
              <a:gd name="connsiteX83" fmla="*/ 11113 w 5676316"/>
              <a:gd name="connsiteY83" fmla="*/ 2868612 h 6858000"/>
              <a:gd name="connsiteX84" fmla="*/ 1588 w 5676316"/>
              <a:gd name="connsiteY84" fmla="*/ 2809875 h 6858000"/>
              <a:gd name="connsiteX85" fmla="*/ 0 w 5676316"/>
              <a:gd name="connsiteY85" fmla="*/ 2741612 h 6858000"/>
              <a:gd name="connsiteX86" fmla="*/ 1588 w 5676316"/>
              <a:gd name="connsiteY86" fmla="*/ 2671762 h 6858000"/>
              <a:gd name="connsiteX87" fmla="*/ 11113 w 5676316"/>
              <a:gd name="connsiteY87" fmla="*/ 2613025 h 6858000"/>
              <a:gd name="connsiteX88" fmla="*/ 20638 w 5676316"/>
              <a:gd name="connsiteY88" fmla="*/ 2560637 h 6858000"/>
              <a:gd name="connsiteX89" fmla="*/ 34925 w 5676316"/>
              <a:gd name="connsiteY89" fmla="*/ 2513012 h 6858000"/>
              <a:gd name="connsiteX90" fmla="*/ 52388 w 5676316"/>
              <a:gd name="connsiteY90" fmla="*/ 2471737 h 6858000"/>
              <a:gd name="connsiteX91" fmla="*/ 69850 w 5676316"/>
              <a:gd name="connsiteY91" fmla="*/ 2433637 h 6858000"/>
              <a:gd name="connsiteX92" fmla="*/ 88900 w 5676316"/>
              <a:gd name="connsiteY92" fmla="*/ 2395537 h 6858000"/>
              <a:gd name="connsiteX93" fmla="*/ 107950 w 5676316"/>
              <a:gd name="connsiteY93" fmla="*/ 2359025 h 6858000"/>
              <a:gd name="connsiteX94" fmla="*/ 127000 w 5676316"/>
              <a:gd name="connsiteY94" fmla="*/ 2319337 h 6858000"/>
              <a:gd name="connsiteX95" fmla="*/ 142875 w 5676316"/>
              <a:gd name="connsiteY95" fmla="*/ 2278062 h 6858000"/>
              <a:gd name="connsiteX96" fmla="*/ 157163 w 5676316"/>
              <a:gd name="connsiteY96" fmla="*/ 2232025 h 6858000"/>
              <a:gd name="connsiteX97" fmla="*/ 168275 w 5676316"/>
              <a:gd name="connsiteY97" fmla="*/ 2179637 h 6858000"/>
              <a:gd name="connsiteX98" fmla="*/ 176213 w 5676316"/>
              <a:gd name="connsiteY98" fmla="*/ 2119312 h 6858000"/>
              <a:gd name="connsiteX99" fmla="*/ 179388 w 5676316"/>
              <a:gd name="connsiteY99" fmla="*/ 2051050 h 6858000"/>
              <a:gd name="connsiteX100" fmla="*/ 176213 w 5676316"/>
              <a:gd name="connsiteY100" fmla="*/ 1982787 h 6858000"/>
              <a:gd name="connsiteX101" fmla="*/ 168275 w 5676316"/>
              <a:gd name="connsiteY101" fmla="*/ 1922462 h 6858000"/>
              <a:gd name="connsiteX102" fmla="*/ 157163 w 5676316"/>
              <a:gd name="connsiteY102" fmla="*/ 1870075 h 6858000"/>
              <a:gd name="connsiteX103" fmla="*/ 142875 w 5676316"/>
              <a:gd name="connsiteY103" fmla="*/ 1824037 h 6858000"/>
              <a:gd name="connsiteX104" fmla="*/ 127000 w 5676316"/>
              <a:gd name="connsiteY104" fmla="*/ 1782762 h 6858000"/>
              <a:gd name="connsiteX105" fmla="*/ 107950 w 5676316"/>
              <a:gd name="connsiteY105" fmla="*/ 1743075 h 6858000"/>
              <a:gd name="connsiteX106" fmla="*/ 88900 w 5676316"/>
              <a:gd name="connsiteY106" fmla="*/ 1708150 h 6858000"/>
              <a:gd name="connsiteX107" fmla="*/ 69850 w 5676316"/>
              <a:gd name="connsiteY107" fmla="*/ 1671637 h 6858000"/>
              <a:gd name="connsiteX108" fmla="*/ 52388 w 5676316"/>
              <a:gd name="connsiteY108" fmla="*/ 1631950 h 6858000"/>
              <a:gd name="connsiteX109" fmla="*/ 34925 w 5676316"/>
              <a:gd name="connsiteY109" fmla="*/ 1589087 h 6858000"/>
              <a:gd name="connsiteX110" fmla="*/ 20638 w 5676316"/>
              <a:gd name="connsiteY110" fmla="*/ 1544637 h 6858000"/>
              <a:gd name="connsiteX111" fmla="*/ 11113 w 5676316"/>
              <a:gd name="connsiteY111" fmla="*/ 1492250 h 6858000"/>
              <a:gd name="connsiteX112" fmla="*/ 1588 w 5676316"/>
              <a:gd name="connsiteY112" fmla="*/ 1431925 h 6858000"/>
              <a:gd name="connsiteX113" fmla="*/ 0 w 5676316"/>
              <a:gd name="connsiteY113" fmla="*/ 1363662 h 6858000"/>
              <a:gd name="connsiteX114" fmla="*/ 1588 w 5676316"/>
              <a:gd name="connsiteY114" fmla="*/ 1295400 h 6858000"/>
              <a:gd name="connsiteX115" fmla="*/ 11113 w 5676316"/>
              <a:gd name="connsiteY115" fmla="*/ 1235075 h 6858000"/>
              <a:gd name="connsiteX116" fmla="*/ 20638 w 5676316"/>
              <a:gd name="connsiteY116" fmla="*/ 1182687 h 6858000"/>
              <a:gd name="connsiteX117" fmla="*/ 34925 w 5676316"/>
              <a:gd name="connsiteY117" fmla="*/ 1136650 h 6858000"/>
              <a:gd name="connsiteX118" fmla="*/ 52388 w 5676316"/>
              <a:gd name="connsiteY118" fmla="*/ 1095375 h 6858000"/>
              <a:gd name="connsiteX119" fmla="*/ 69850 w 5676316"/>
              <a:gd name="connsiteY119" fmla="*/ 1055687 h 6858000"/>
              <a:gd name="connsiteX120" fmla="*/ 88900 w 5676316"/>
              <a:gd name="connsiteY120" fmla="*/ 1017587 h 6858000"/>
              <a:gd name="connsiteX121" fmla="*/ 107950 w 5676316"/>
              <a:gd name="connsiteY121" fmla="*/ 981075 h 6858000"/>
              <a:gd name="connsiteX122" fmla="*/ 127000 w 5676316"/>
              <a:gd name="connsiteY122" fmla="*/ 942975 h 6858000"/>
              <a:gd name="connsiteX123" fmla="*/ 142875 w 5676316"/>
              <a:gd name="connsiteY123" fmla="*/ 901700 h 6858000"/>
              <a:gd name="connsiteX124" fmla="*/ 157163 w 5676316"/>
              <a:gd name="connsiteY124" fmla="*/ 854075 h 6858000"/>
              <a:gd name="connsiteX125" fmla="*/ 168275 w 5676316"/>
              <a:gd name="connsiteY125" fmla="*/ 801687 h 6858000"/>
              <a:gd name="connsiteX126" fmla="*/ 176213 w 5676316"/>
              <a:gd name="connsiteY126" fmla="*/ 744537 h 6858000"/>
              <a:gd name="connsiteX127" fmla="*/ 179388 w 5676316"/>
              <a:gd name="connsiteY127" fmla="*/ 673100 h 6858000"/>
              <a:gd name="connsiteX128" fmla="*/ 176213 w 5676316"/>
              <a:gd name="connsiteY128" fmla="*/ 606425 h 6858000"/>
              <a:gd name="connsiteX129" fmla="*/ 168275 w 5676316"/>
              <a:gd name="connsiteY129" fmla="*/ 546100 h 6858000"/>
              <a:gd name="connsiteX130" fmla="*/ 157163 w 5676316"/>
              <a:gd name="connsiteY130" fmla="*/ 496887 h 6858000"/>
              <a:gd name="connsiteX131" fmla="*/ 142875 w 5676316"/>
              <a:gd name="connsiteY131" fmla="*/ 450850 h 6858000"/>
              <a:gd name="connsiteX132" fmla="*/ 127000 w 5676316"/>
              <a:gd name="connsiteY132" fmla="*/ 409575 h 6858000"/>
              <a:gd name="connsiteX133" fmla="*/ 109538 w 5676316"/>
              <a:gd name="connsiteY133" fmla="*/ 369887 h 6858000"/>
              <a:gd name="connsiteX134" fmla="*/ 92075 w 5676316"/>
              <a:gd name="connsiteY134" fmla="*/ 334962 h 6858000"/>
              <a:gd name="connsiteX135" fmla="*/ 73025 w 5676316"/>
              <a:gd name="connsiteY135" fmla="*/ 296862 h 6858000"/>
              <a:gd name="connsiteX136" fmla="*/ 53975 w 5676316"/>
              <a:gd name="connsiteY136" fmla="*/ 260350 h 6858000"/>
              <a:gd name="connsiteX137" fmla="*/ 38100 w 5676316"/>
              <a:gd name="connsiteY137" fmla="*/ 217487 h 6858000"/>
              <a:gd name="connsiteX138" fmla="*/ 22225 w 5676316"/>
              <a:gd name="connsiteY138" fmla="*/ 174625 h 6858000"/>
              <a:gd name="connsiteX139" fmla="*/ 12700 w 5676316"/>
              <a:gd name="connsiteY139" fmla="*/ 122237 h 6858000"/>
              <a:gd name="connsiteX140" fmla="*/ 4763 w 5676316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676316" h="6858000">
                <a:moveTo>
                  <a:pt x="0" y="0"/>
                </a:moveTo>
                <a:lnTo>
                  <a:pt x="5676316" y="0"/>
                </a:lnTo>
                <a:lnTo>
                  <a:pt x="5676316" y="6858000"/>
                </a:lnTo>
                <a:lnTo>
                  <a:pt x="0" y="6858000"/>
                </a:lnTo>
                <a:lnTo>
                  <a:pt x="4763" y="6791325"/>
                </a:lnTo>
                <a:lnTo>
                  <a:pt x="12700" y="6735762"/>
                </a:lnTo>
                <a:lnTo>
                  <a:pt x="22225" y="6683375"/>
                </a:lnTo>
                <a:lnTo>
                  <a:pt x="38100" y="6640512"/>
                </a:lnTo>
                <a:lnTo>
                  <a:pt x="53975" y="6597650"/>
                </a:lnTo>
                <a:lnTo>
                  <a:pt x="73025" y="6561137"/>
                </a:lnTo>
                <a:lnTo>
                  <a:pt x="92075" y="6523037"/>
                </a:lnTo>
                <a:lnTo>
                  <a:pt x="109538" y="6488112"/>
                </a:lnTo>
                <a:lnTo>
                  <a:pt x="127000" y="6448425"/>
                </a:lnTo>
                <a:lnTo>
                  <a:pt x="142875" y="6407150"/>
                </a:lnTo>
                <a:lnTo>
                  <a:pt x="157163" y="6361112"/>
                </a:lnTo>
                <a:lnTo>
                  <a:pt x="168275" y="6311900"/>
                </a:lnTo>
                <a:lnTo>
                  <a:pt x="176213" y="6251575"/>
                </a:lnTo>
                <a:lnTo>
                  <a:pt x="179388" y="6183312"/>
                </a:lnTo>
                <a:lnTo>
                  <a:pt x="176213" y="6113462"/>
                </a:lnTo>
                <a:lnTo>
                  <a:pt x="168275" y="6056312"/>
                </a:lnTo>
                <a:lnTo>
                  <a:pt x="157163" y="6003925"/>
                </a:lnTo>
                <a:lnTo>
                  <a:pt x="142875" y="5956300"/>
                </a:lnTo>
                <a:lnTo>
                  <a:pt x="127000" y="5915025"/>
                </a:lnTo>
                <a:lnTo>
                  <a:pt x="107950" y="5876925"/>
                </a:lnTo>
                <a:lnTo>
                  <a:pt x="88900" y="5840412"/>
                </a:lnTo>
                <a:lnTo>
                  <a:pt x="69850" y="5802312"/>
                </a:lnTo>
                <a:lnTo>
                  <a:pt x="52388" y="5762625"/>
                </a:lnTo>
                <a:lnTo>
                  <a:pt x="34925" y="5721350"/>
                </a:lnTo>
                <a:lnTo>
                  <a:pt x="20638" y="5675312"/>
                </a:lnTo>
                <a:lnTo>
                  <a:pt x="11113" y="5622925"/>
                </a:lnTo>
                <a:lnTo>
                  <a:pt x="1588" y="5562600"/>
                </a:lnTo>
                <a:lnTo>
                  <a:pt x="0" y="5494337"/>
                </a:lnTo>
                <a:lnTo>
                  <a:pt x="1588" y="5426075"/>
                </a:lnTo>
                <a:lnTo>
                  <a:pt x="11113" y="5365750"/>
                </a:lnTo>
                <a:lnTo>
                  <a:pt x="20638" y="5313362"/>
                </a:lnTo>
                <a:lnTo>
                  <a:pt x="34925" y="5268912"/>
                </a:lnTo>
                <a:lnTo>
                  <a:pt x="52388" y="5226050"/>
                </a:lnTo>
                <a:lnTo>
                  <a:pt x="69850" y="5186362"/>
                </a:lnTo>
                <a:lnTo>
                  <a:pt x="88900" y="5149850"/>
                </a:lnTo>
                <a:lnTo>
                  <a:pt x="107950" y="5114925"/>
                </a:lnTo>
                <a:lnTo>
                  <a:pt x="127000" y="5075237"/>
                </a:lnTo>
                <a:lnTo>
                  <a:pt x="142875" y="5033962"/>
                </a:lnTo>
                <a:lnTo>
                  <a:pt x="157163" y="4987925"/>
                </a:lnTo>
                <a:lnTo>
                  <a:pt x="168275" y="4935537"/>
                </a:lnTo>
                <a:lnTo>
                  <a:pt x="176213" y="4875212"/>
                </a:lnTo>
                <a:lnTo>
                  <a:pt x="179388" y="4806950"/>
                </a:lnTo>
                <a:lnTo>
                  <a:pt x="176213" y="4738687"/>
                </a:lnTo>
                <a:lnTo>
                  <a:pt x="168275" y="4678362"/>
                </a:lnTo>
                <a:lnTo>
                  <a:pt x="157163" y="4625975"/>
                </a:lnTo>
                <a:lnTo>
                  <a:pt x="142875" y="4579937"/>
                </a:lnTo>
                <a:lnTo>
                  <a:pt x="127000" y="4537075"/>
                </a:lnTo>
                <a:lnTo>
                  <a:pt x="107950" y="4498975"/>
                </a:lnTo>
                <a:lnTo>
                  <a:pt x="69850" y="4424362"/>
                </a:lnTo>
                <a:lnTo>
                  <a:pt x="52388" y="4386262"/>
                </a:lnTo>
                <a:lnTo>
                  <a:pt x="34925" y="4343400"/>
                </a:lnTo>
                <a:lnTo>
                  <a:pt x="20638" y="4297362"/>
                </a:lnTo>
                <a:lnTo>
                  <a:pt x="11113" y="4244975"/>
                </a:lnTo>
                <a:lnTo>
                  <a:pt x="1588" y="4186237"/>
                </a:lnTo>
                <a:lnTo>
                  <a:pt x="0" y="4116387"/>
                </a:lnTo>
                <a:lnTo>
                  <a:pt x="1588" y="4048125"/>
                </a:lnTo>
                <a:lnTo>
                  <a:pt x="11113" y="3987800"/>
                </a:lnTo>
                <a:lnTo>
                  <a:pt x="20638" y="3935412"/>
                </a:lnTo>
                <a:lnTo>
                  <a:pt x="34925" y="3890962"/>
                </a:lnTo>
                <a:lnTo>
                  <a:pt x="52388" y="3848100"/>
                </a:lnTo>
                <a:lnTo>
                  <a:pt x="69850" y="3811587"/>
                </a:lnTo>
                <a:lnTo>
                  <a:pt x="107950" y="3736975"/>
                </a:lnTo>
                <a:lnTo>
                  <a:pt x="127000" y="3697287"/>
                </a:lnTo>
                <a:lnTo>
                  <a:pt x="142875" y="3656012"/>
                </a:lnTo>
                <a:lnTo>
                  <a:pt x="157163" y="3609975"/>
                </a:lnTo>
                <a:lnTo>
                  <a:pt x="168275" y="3557587"/>
                </a:lnTo>
                <a:lnTo>
                  <a:pt x="176213" y="3497262"/>
                </a:lnTo>
                <a:lnTo>
                  <a:pt x="179388" y="3427412"/>
                </a:lnTo>
                <a:lnTo>
                  <a:pt x="176213" y="3360737"/>
                </a:lnTo>
                <a:lnTo>
                  <a:pt x="168275" y="3300412"/>
                </a:lnTo>
                <a:lnTo>
                  <a:pt x="157163" y="3248025"/>
                </a:lnTo>
                <a:lnTo>
                  <a:pt x="142875" y="3201987"/>
                </a:lnTo>
                <a:lnTo>
                  <a:pt x="127000" y="3160712"/>
                </a:lnTo>
                <a:lnTo>
                  <a:pt x="107950" y="3121025"/>
                </a:lnTo>
                <a:lnTo>
                  <a:pt x="88900" y="3084512"/>
                </a:lnTo>
                <a:lnTo>
                  <a:pt x="69850" y="3046412"/>
                </a:lnTo>
                <a:lnTo>
                  <a:pt x="52388" y="3009900"/>
                </a:lnTo>
                <a:lnTo>
                  <a:pt x="34925" y="2967037"/>
                </a:lnTo>
                <a:lnTo>
                  <a:pt x="20638" y="2922587"/>
                </a:lnTo>
                <a:lnTo>
                  <a:pt x="11113" y="2868612"/>
                </a:lnTo>
                <a:lnTo>
                  <a:pt x="1588" y="2809875"/>
                </a:lnTo>
                <a:lnTo>
                  <a:pt x="0" y="2741612"/>
                </a:lnTo>
                <a:lnTo>
                  <a:pt x="1588" y="2671762"/>
                </a:lnTo>
                <a:lnTo>
                  <a:pt x="11113" y="2613025"/>
                </a:lnTo>
                <a:lnTo>
                  <a:pt x="20638" y="2560637"/>
                </a:lnTo>
                <a:lnTo>
                  <a:pt x="34925" y="2513012"/>
                </a:lnTo>
                <a:lnTo>
                  <a:pt x="52388" y="2471737"/>
                </a:lnTo>
                <a:lnTo>
                  <a:pt x="69850" y="2433637"/>
                </a:lnTo>
                <a:lnTo>
                  <a:pt x="88900" y="2395537"/>
                </a:lnTo>
                <a:lnTo>
                  <a:pt x="107950" y="2359025"/>
                </a:lnTo>
                <a:lnTo>
                  <a:pt x="127000" y="2319337"/>
                </a:lnTo>
                <a:lnTo>
                  <a:pt x="142875" y="2278062"/>
                </a:lnTo>
                <a:lnTo>
                  <a:pt x="157163" y="2232025"/>
                </a:lnTo>
                <a:lnTo>
                  <a:pt x="168275" y="2179637"/>
                </a:lnTo>
                <a:lnTo>
                  <a:pt x="176213" y="2119312"/>
                </a:lnTo>
                <a:lnTo>
                  <a:pt x="179388" y="2051050"/>
                </a:lnTo>
                <a:lnTo>
                  <a:pt x="176213" y="1982787"/>
                </a:lnTo>
                <a:lnTo>
                  <a:pt x="168275" y="1922462"/>
                </a:lnTo>
                <a:lnTo>
                  <a:pt x="157163" y="1870075"/>
                </a:lnTo>
                <a:lnTo>
                  <a:pt x="142875" y="1824037"/>
                </a:lnTo>
                <a:lnTo>
                  <a:pt x="127000" y="1782762"/>
                </a:lnTo>
                <a:lnTo>
                  <a:pt x="107950" y="1743075"/>
                </a:lnTo>
                <a:lnTo>
                  <a:pt x="88900" y="1708150"/>
                </a:lnTo>
                <a:lnTo>
                  <a:pt x="69850" y="1671637"/>
                </a:lnTo>
                <a:lnTo>
                  <a:pt x="52388" y="1631950"/>
                </a:lnTo>
                <a:lnTo>
                  <a:pt x="34925" y="1589087"/>
                </a:lnTo>
                <a:lnTo>
                  <a:pt x="20638" y="1544637"/>
                </a:lnTo>
                <a:lnTo>
                  <a:pt x="11113" y="1492250"/>
                </a:lnTo>
                <a:lnTo>
                  <a:pt x="1588" y="1431925"/>
                </a:lnTo>
                <a:lnTo>
                  <a:pt x="0" y="1363662"/>
                </a:lnTo>
                <a:lnTo>
                  <a:pt x="1588" y="1295400"/>
                </a:lnTo>
                <a:lnTo>
                  <a:pt x="11113" y="1235075"/>
                </a:lnTo>
                <a:lnTo>
                  <a:pt x="20638" y="1182687"/>
                </a:lnTo>
                <a:lnTo>
                  <a:pt x="34925" y="1136650"/>
                </a:lnTo>
                <a:lnTo>
                  <a:pt x="52388" y="1095375"/>
                </a:lnTo>
                <a:lnTo>
                  <a:pt x="69850" y="1055687"/>
                </a:lnTo>
                <a:lnTo>
                  <a:pt x="88900" y="1017587"/>
                </a:lnTo>
                <a:lnTo>
                  <a:pt x="107950" y="981075"/>
                </a:lnTo>
                <a:lnTo>
                  <a:pt x="127000" y="942975"/>
                </a:lnTo>
                <a:lnTo>
                  <a:pt x="142875" y="901700"/>
                </a:lnTo>
                <a:lnTo>
                  <a:pt x="157163" y="854075"/>
                </a:lnTo>
                <a:lnTo>
                  <a:pt x="168275" y="801687"/>
                </a:lnTo>
                <a:lnTo>
                  <a:pt x="176213" y="744537"/>
                </a:lnTo>
                <a:lnTo>
                  <a:pt x="179388" y="673100"/>
                </a:lnTo>
                <a:lnTo>
                  <a:pt x="176213" y="606425"/>
                </a:lnTo>
                <a:lnTo>
                  <a:pt x="168275" y="546100"/>
                </a:lnTo>
                <a:lnTo>
                  <a:pt x="157163" y="496887"/>
                </a:lnTo>
                <a:lnTo>
                  <a:pt x="142875" y="450850"/>
                </a:lnTo>
                <a:lnTo>
                  <a:pt x="127000" y="409575"/>
                </a:lnTo>
                <a:lnTo>
                  <a:pt x="109538" y="369887"/>
                </a:lnTo>
                <a:lnTo>
                  <a:pt x="92075" y="334962"/>
                </a:lnTo>
                <a:lnTo>
                  <a:pt x="73025" y="296862"/>
                </a:lnTo>
                <a:lnTo>
                  <a:pt x="53975" y="260350"/>
                </a:lnTo>
                <a:lnTo>
                  <a:pt x="38100" y="217487"/>
                </a:lnTo>
                <a:lnTo>
                  <a:pt x="22225" y="174625"/>
                </a:lnTo>
                <a:lnTo>
                  <a:pt x="12700" y="122237"/>
                </a:lnTo>
                <a:lnTo>
                  <a:pt x="4763" y="6667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6ABABD-065F-499E-85B5-EA25DD056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1914" y="382384"/>
            <a:ext cx="4593772" cy="1821185"/>
          </a:xfrm>
        </p:spPr>
        <p:txBody>
          <a:bodyPr anchor="ctr">
            <a:normAutofit/>
          </a:bodyPr>
          <a:lstStyle/>
          <a:p>
            <a:r>
              <a:rPr lang="en-US" sz="4000" dirty="0"/>
              <a:t>Data Exploration - Continued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BD793FF-DD5D-4B23-8ED1-722464459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365" y="5252443"/>
            <a:ext cx="4604657" cy="8375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Figure 3 – Time Series Decomposition using STL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FE9C34-96CB-427B-8F55-FB179BA8BF74}"/>
              </a:ext>
            </a:extLst>
          </p:cNvPr>
          <p:cNvSpPr txBox="1"/>
          <p:nvPr/>
        </p:nvSpPr>
        <p:spPr>
          <a:xfrm>
            <a:off x="7162276" y="1880403"/>
            <a:ext cx="45937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Interesting observations of the revenue data include: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Confirms upward trend between 2017 – 2019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Confirms seasonality component in the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gray scale on the right represents the scale of data compared to the original data. The trend and seasonality isn’t as much as a key factor as the remainder compared to the original dataset (partially due to outlier)</a:t>
            </a:r>
          </a:p>
          <a:p>
            <a:endParaRPr lang="en-US" dirty="0"/>
          </a:p>
        </p:txBody>
      </p:sp>
      <p:pic>
        <p:nvPicPr>
          <p:cNvPr id="9" name="Picture 8" descr="A picture containing text, photo&#10;&#10;Description automatically generated">
            <a:extLst>
              <a:ext uri="{FF2B5EF4-FFF2-40B4-BE49-F238E27FC236}">
                <a16:creationId xmlns:a16="http://schemas.microsoft.com/office/drawing/2014/main" id="{ABE25C17-4779-48CE-8534-D0C97C5340E6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365" y="640432"/>
            <a:ext cx="5076496" cy="433772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D1428D9-950B-46A3-96EC-66DB294693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52779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32409"/>
    </mc:Choice>
    <mc:Fallback xmlns="">
      <p:transition spd="slow" advTm="324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BC9E3B-0769-40A9-BD18-4E040DBDC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1C1A78-288F-4990-B997-6043587131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RMSE – Root Mean Squared Error; The standard deviation of residuals. RMSE is a metric that measures how far the fitted values are from the observed values.</a:t>
            </a:r>
          </a:p>
          <a:p>
            <a:r>
              <a:rPr lang="en-US" dirty="0"/>
              <a:t>MAPE – Mean Absolute Percentage Error; Unit free measurement that represents the percentage of errors.</a:t>
            </a:r>
          </a:p>
          <a:p>
            <a:r>
              <a:rPr lang="en-US" dirty="0"/>
              <a:t>AIC – Akaike’s Information Criterion; Assesses each model by considering the fit of the model to observed values while also penalizing model for number of parameters needed to be estimate (i.e. model complexity).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D1F93204-61DB-4C1D-90B7-E5D64E3036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25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561"/>
    </mc:Choice>
    <mc:Fallback xmlns="">
      <p:transition spd="slow" advTm="95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5356B7AC-8991-4B6B-92E2-9EBB80DBBC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Freeform: Shape 15">
            <a:extLst>
              <a:ext uri="{FF2B5EF4-FFF2-40B4-BE49-F238E27FC236}">
                <a16:creationId xmlns:a16="http://schemas.microsoft.com/office/drawing/2014/main" id="{A8AFFF25-F4D6-4BBC-841D-3B3014EDBB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15684" y="0"/>
            <a:ext cx="5676316" cy="6858000"/>
          </a:xfrm>
          <a:custGeom>
            <a:avLst/>
            <a:gdLst>
              <a:gd name="connsiteX0" fmla="*/ 0 w 5676316"/>
              <a:gd name="connsiteY0" fmla="*/ 0 h 6858000"/>
              <a:gd name="connsiteX1" fmla="*/ 5676316 w 5676316"/>
              <a:gd name="connsiteY1" fmla="*/ 0 h 6858000"/>
              <a:gd name="connsiteX2" fmla="*/ 5676316 w 5676316"/>
              <a:gd name="connsiteY2" fmla="*/ 6858000 h 6858000"/>
              <a:gd name="connsiteX3" fmla="*/ 0 w 5676316"/>
              <a:gd name="connsiteY3" fmla="*/ 6858000 h 6858000"/>
              <a:gd name="connsiteX4" fmla="*/ 4763 w 5676316"/>
              <a:gd name="connsiteY4" fmla="*/ 6791325 h 6858000"/>
              <a:gd name="connsiteX5" fmla="*/ 12700 w 5676316"/>
              <a:gd name="connsiteY5" fmla="*/ 6735762 h 6858000"/>
              <a:gd name="connsiteX6" fmla="*/ 22225 w 5676316"/>
              <a:gd name="connsiteY6" fmla="*/ 6683375 h 6858000"/>
              <a:gd name="connsiteX7" fmla="*/ 38100 w 5676316"/>
              <a:gd name="connsiteY7" fmla="*/ 6640512 h 6858000"/>
              <a:gd name="connsiteX8" fmla="*/ 53975 w 5676316"/>
              <a:gd name="connsiteY8" fmla="*/ 6597650 h 6858000"/>
              <a:gd name="connsiteX9" fmla="*/ 73025 w 5676316"/>
              <a:gd name="connsiteY9" fmla="*/ 6561137 h 6858000"/>
              <a:gd name="connsiteX10" fmla="*/ 92075 w 5676316"/>
              <a:gd name="connsiteY10" fmla="*/ 6523037 h 6858000"/>
              <a:gd name="connsiteX11" fmla="*/ 109538 w 5676316"/>
              <a:gd name="connsiteY11" fmla="*/ 6488112 h 6858000"/>
              <a:gd name="connsiteX12" fmla="*/ 127000 w 5676316"/>
              <a:gd name="connsiteY12" fmla="*/ 6448425 h 6858000"/>
              <a:gd name="connsiteX13" fmla="*/ 142875 w 5676316"/>
              <a:gd name="connsiteY13" fmla="*/ 6407150 h 6858000"/>
              <a:gd name="connsiteX14" fmla="*/ 157163 w 5676316"/>
              <a:gd name="connsiteY14" fmla="*/ 6361112 h 6858000"/>
              <a:gd name="connsiteX15" fmla="*/ 168275 w 5676316"/>
              <a:gd name="connsiteY15" fmla="*/ 6311900 h 6858000"/>
              <a:gd name="connsiteX16" fmla="*/ 176213 w 5676316"/>
              <a:gd name="connsiteY16" fmla="*/ 6251575 h 6858000"/>
              <a:gd name="connsiteX17" fmla="*/ 179388 w 5676316"/>
              <a:gd name="connsiteY17" fmla="*/ 6183312 h 6858000"/>
              <a:gd name="connsiteX18" fmla="*/ 176213 w 5676316"/>
              <a:gd name="connsiteY18" fmla="*/ 6113462 h 6858000"/>
              <a:gd name="connsiteX19" fmla="*/ 168275 w 5676316"/>
              <a:gd name="connsiteY19" fmla="*/ 6056312 h 6858000"/>
              <a:gd name="connsiteX20" fmla="*/ 157163 w 5676316"/>
              <a:gd name="connsiteY20" fmla="*/ 6003925 h 6858000"/>
              <a:gd name="connsiteX21" fmla="*/ 142875 w 5676316"/>
              <a:gd name="connsiteY21" fmla="*/ 5956300 h 6858000"/>
              <a:gd name="connsiteX22" fmla="*/ 127000 w 5676316"/>
              <a:gd name="connsiteY22" fmla="*/ 5915025 h 6858000"/>
              <a:gd name="connsiteX23" fmla="*/ 107950 w 5676316"/>
              <a:gd name="connsiteY23" fmla="*/ 5876925 h 6858000"/>
              <a:gd name="connsiteX24" fmla="*/ 88900 w 5676316"/>
              <a:gd name="connsiteY24" fmla="*/ 5840412 h 6858000"/>
              <a:gd name="connsiteX25" fmla="*/ 69850 w 5676316"/>
              <a:gd name="connsiteY25" fmla="*/ 5802312 h 6858000"/>
              <a:gd name="connsiteX26" fmla="*/ 52388 w 5676316"/>
              <a:gd name="connsiteY26" fmla="*/ 5762625 h 6858000"/>
              <a:gd name="connsiteX27" fmla="*/ 34925 w 5676316"/>
              <a:gd name="connsiteY27" fmla="*/ 5721350 h 6858000"/>
              <a:gd name="connsiteX28" fmla="*/ 20638 w 5676316"/>
              <a:gd name="connsiteY28" fmla="*/ 5675312 h 6858000"/>
              <a:gd name="connsiteX29" fmla="*/ 11113 w 5676316"/>
              <a:gd name="connsiteY29" fmla="*/ 5622925 h 6858000"/>
              <a:gd name="connsiteX30" fmla="*/ 1588 w 5676316"/>
              <a:gd name="connsiteY30" fmla="*/ 5562600 h 6858000"/>
              <a:gd name="connsiteX31" fmla="*/ 0 w 5676316"/>
              <a:gd name="connsiteY31" fmla="*/ 5494337 h 6858000"/>
              <a:gd name="connsiteX32" fmla="*/ 1588 w 5676316"/>
              <a:gd name="connsiteY32" fmla="*/ 5426075 h 6858000"/>
              <a:gd name="connsiteX33" fmla="*/ 11113 w 5676316"/>
              <a:gd name="connsiteY33" fmla="*/ 5365750 h 6858000"/>
              <a:gd name="connsiteX34" fmla="*/ 20638 w 5676316"/>
              <a:gd name="connsiteY34" fmla="*/ 5313362 h 6858000"/>
              <a:gd name="connsiteX35" fmla="*/ 34925 w 5676316"/>
              <a:gd name="connsiteY35" fmla="*/ 5268912 h 6858000"/>
              <a:gd name="connsiteX36" fmla="*/ 52388 w 5676316"/>
              <a:gd name="connsiteY36" fmla="*/ 5226050 h 6858000"/>
              <a:gd name="connsiteX37" fmla="*/ 69850 w 5676316"/>
              <a:gd name="connsiteY37" fmla="*/ 5186362 h 6858000"/>
              <a:gd name="connsiteX38" fmla="*/ 88900 w 5676316"/>
              <a:gd name="connsiteY38" fmla="*/ 5149850 h 6858000"/>
              <a:gd name="connsiteX39" fmla="*/ 107950 w 5676316"/>
              <a:gd name="connsiteY39" fmla="*/ 5114925 h 6858000"/>
              <a:gd name="connsiteX40" fmla="*/ 127000 w 5676316"/>
              <a:gd name="connsiteY40" fmla="*/ 5075237 h 6858000"/>
              <a:gd name="connsiteX41" fmla="*/ 142875 w 5676316"/>
              <a:gd name="connsiteY41" fmla="*/ 5033962 h 6858000"/>
              <a:gd name="connsiteX42" fmla="*/ 157163 w 5676316"/>
              <a:gd name="connsiteY42" fmla="*/ 4987925 h 6858000"/>
              <a:gd name="connsiteX43" fmla="*/ 168275 w 5676316"/>
              <a:gd name="connsiteY43" fmla="*/ 4935537 h 6858000"/>
              <a:gd name="connsiteX44" fmla="*/ 176213 w 5676316"/>
              <a:gd name="connsiteY44" fmla="*/ 4875212 h 6858000"/>
              <a:gd name="connsiteX45" fmla="*/ 179388 w 5676316"/>
              <a:gd name="connsiteY45" fmla="*/ 4806950 h 6858000"/>
              <a:gd name="connsiteX46" fmla="*/ 176213 w 5676316"/>
              <a:gd name="connsiteY46" fmla="*/ 4738687 h 6858000"/>
              <a:gd name="connsiteX47" fmla="*/ 168275 w 5676316"/>
              <a:gd name="connsiteY47" fmla="*/ 4678362 h 6858000"/>
              <a:gd name="connsiteX48" fmla="*/ 157163 w 5676316"/>
              <a:gd name="connsiteY48" fmla="*/ 4625975 h 6858000"/>
              <a:gd name="connsiteX49" fmla="*/ 142875 w 5676316"/>
              <a:gd name="connsiteY49" fmla="*/ 4579937 h 6858000"/>
              <a:gd name="connsiteX50" fmla="*/ 127000 w 5676316"/>
              <a:gd name="connsiteY50" fmla="*/ 4537075 h 6858000"/>
              <a:gd name="connsiteX51" fmla="*/ 107950 w 5676316"/>
              <a:gd name="connsiteY51" fmla="*/ 4498975 h 6858000"/>
              <a:gd name="connsiteX52" fmla="*/ 69850 w 5676316"/>
              <a:gd name="connsiteY52" fmla="*/ 4424362 h 6858000"/>
              <a:gd name="connsiteX53" fmla="*/ 52388 w 5676316"/>
              <a:gd name="connsiteY53" fmla="*/ 4386262 h 6858000"/>
              <a:gd name="connsiteX54" fmla="*/ 34925 w 5676316"/>
              <a:gd name="connsiteY54" fmla="*/ 4343400 h 6858000"/>
              <a:gd name="connsiteX55" fmla="*/ 20638 w 5676316"/>
              <a:gd name="connsiteY55" fmla="*/ 4297362 h 6858000"/>
              <a:gd name="connsiteX56" fmla="*/ 11113 w 5676316"/>
              <a:gd name="connsiteY56" fmla="*/ 4244975 h 6858000"/>
              <a:gd name="connsiteX57" fmla="*/ 1588 w 5676316"/>
              <a:gd name="connsiteY57" fmla="*/ 4186237 h 6858000"/>
              <a:gd name="connsiteX58" fmla="*/ 0 w 5676316"/>
              <a:gd name="connsiteY58" fmla="*/ 4116387 h 6858000"/>
              <a:gd name="connsiteX59" fmla="*/ 1588 w 5676316"/>
              <a:gd name="connsiteY59" fmla="*/ 4048125 h 6858000"/>
              <a:gd name="connsiteX60" fmla="*/ 11113 w 5676316"/>
              <a:gd name="connsiteY60" fmla="*/ 3987800 h 6858000"/>
              <a:gd name="connsiteX61" fmla="*/ 20638 w 5676316"/>
              <a:gd name="connsiteY61" fmla="*/ 3935412 h 6858000"/>
              <a:gd name="connsiteX62" fmla="*/ 34925 w 5676316"/>
              <a:gd name="connsiteY62" fmla="*/ 3890962 h 6858000"/>
              <a:gd name="connsiteX63" fmla="*/ 52388 w 5676316"/>
              <a:gd name="connsiteY63" fmla="*/ 3848100 h 6858000"/>
              <a:gd name="connsiteX64" fmla="*/ 69850 w 5676316"/>
              <a:gd name="connsiteY64" fmla="*/ 3811587 h 6858000"/>
              <a:gd name="connsiteX65" fmla="*/ 107950 w 5676316"/>
              <a:gd name="connsiteY65" fmla="*/ 3736975 h 6858000"/>
              <a:gd name="connsiteX66" fmla="*/ 127000 w 5676316"/>
              <a:gd name="connsiteY66" fmla="*/ 3697287 h 6858000"/>
              <a:gd name="connsiteX67" fmla="*/ 142875 w 5676316"/>
              <a:gd name="connsiteY67" fmla="*/ 3656012 h 6858000"/>
              <a:gd name="connsiteX68" fmla="*/ 157163 w 5676316"/>
              <a:gd name="connsiteY68" fmla="*/ 3609975 h 6858000"/>
              <a:gd name="connsiteX69" fmla="*/ 168275 w 5676316"/>
              <a:gd name="connsiteY69" fmla="*/ 3557587 h 6858000"/>
              <a:gd name="connsiteX70" fmla="*/ 176213 w 5676316"/>
              <a:gd name="connsiteY70" fmla="*/ 3497262 h 6858000"/>
              <a:gd name="connsiteX71" fmla="*/ 179388 w 5676316"/>
              <a:gd name="connsiteY71" fmla="*/ 3427412 h 6858000"/>
              <a:gd name="connsiteX72" fmla="*/ 176213 w 5676316"/>
              <a:gd name="connsiteY72" fmla="*/ 3360737 h 6858000"/>
              <a:gd name="connsiteX73" fmla="*/ 168275 w 5676316"/>
              <a:gd name="connsiteY73" fmla="*/ 3300412 h 6858000"/>
              <a:gd name="connsiteX74" fmla="*/ 157163 w 5676316"/>
              <a:gd name="connsiteY74" fmla="*/ 3248025 h 6858000"/>
              <a:gd name="connsiteX75" fmla="*/ 142875 w 5676316"/>
              <a:gd name="connsiteY75" fmla="*/ 3201987 h 6858000"/>
              <a:gd name="connsiteX76" fmla="*/ 127000 w 5676316"/>
              <a:gd name="connsiteY76" fmla="*/ 3160712 h 6858000"/>
              <a:gd name="connsiteX77" fmla="*/ 107950 w 5676316"/>
              <a:gd name="connsiteY77" fmla="*/ 3121025 h 6858000"/>
              <a:gd name="connsiteX78" fmla="*/ 88900 w 5676316"/>
              <a:gd name="connsiteY78" fmla="*/ 3084512 h 6858000"/>
              <a:gd name="connsiteX79" fmla="*/ 69850 w 5676316"/>
              <a:gd name="connsiteY79" fmla="*/ 3046412 h 6858000"/>
              <a:gd name="connsiteX80" fmla="*/ 52388 w 5676316"/>
              <a:gd name="connsiteY80" fmla="*/ 3009900 h 6858000"/>
              <a:gd name="connsiteX81" fmla="*/ 34925 w 5676316"/>
              <a:gd name="connsiteY81" fmla="*/ 2967037 h 6858000"/>
              <a:gd name="connsiteX82" fmla="*/ 20638 w 5676316"/>
              <a:gd name="connsiteY82" fmla="*/ 2922587 h 6858000"/>
              <a:gd name="connsiteX83" fmla="*/ 11113 w 5676316"/>
              <a:gd name="connsiteY83" fmla="*/ 2868612 h 6858000"/>
              <a:gd name="connsiteX84" fmla="*/ 1588 w 5676316"/>
              <a:gd name="connsiteY84" fmla="*/ 2809875 h 6858000"/>
              <a:gd name="connsiteX85" fmla="*/ 0 w 5676316"/>
              <a:gd name="connsiteY85" fmla="*/ 2741612 h 6858000"/>
              <a:gd name="connsiteX86" fmla="*/ 1588 w 5676316"/>
              <a:gd name="connsiteY86" fmla="*/ 2671762 h 6858000"/>
              <a:gd name="connsiteX87" fmla="*/ 11113 w 5676316"/>
              <a:gd name="connsiteY87" fmla="*/ 2613025 h 6858000"/>
              <a:gd name="connsiteX88" fmla="*/ 20638 w 5676316"/>
              <a:gd name="connsiteY88" fmla="*/ 2560637 h 6858000"/>
              <a:gd name="connsiteX89" fmla="*/ 34925 w 5676316"/>
              <a:gd name="connsiteY89" fmla="*/ 2513012 h 6858000"/>
              <a:gd name="connsiteX90" fmla="*/ 52388 w 5676316"/>
              <a:gd name="connsiteY90" fmla="*/ 2471737 h 6858000"/>
              <a:gd name="connsiteX91" fmla="*/ 69850 w 5676316"/>
              <a:gd name="connsiteY91" fmla="*/ 2433637 h 6858000"/>
              <a:gd name="connsiteX92" fmla="*/ 88900 w 5676316"/>
              <a:gd name="connsiteY92" fmla="*/ 2395537 h 6858000"/>
              <a:gd name="connsiteX93" fmla="*/ 107950 w 5676316"/>
              <a:gd name="connsiteY93" fmla="*/ 2359025 h 6858000"/>
              <a:gd name="connsiteX94" fmla="*/ 127000 w 5676316"/>
              <a:gd name="connsiteY94" fmla="*/ 2319337 h 6858000"/>
              <a:gd name="connsiteX95" fmla="*/ 142875 w 5676316"/>
              <a:gd name="connsiteY95" fmla="*/ 2278062 h 6858000"/>
              <a:gd name="connsiteX96" fmla="*/ 157163 w 5676316"/>
              <a:gd name="connsiteY96" fmla="*/ 2232025 h 6858000"/>
              <a:gd name="connsiteX97" fmla="*/ 168275 w 5676316"/>
              <a:gd name="connsiteY97" fmla="*/ 2179637 h 6858000"/>
              <a:gd name="connsiteX98" fmla="*/ 176213 w 5676316"/>
              <a:gd name="connsiteY98" fmla="*/ 2119312 h 6858000"/>
              <a:gd name="connsiteX99" fmla="*/ 179388 w 5676316"/>
              <a:gd name="connsiteY99" fmla="*/ 2051050 h 6858000"/>
              <a:gd name="connsiteX100" fmla="*/ 176213 w 5676316"/>
              <a:gd name="connsiteY100" fmla="*/ 1982787 h 6858000"/>
              <a:gd name="connsiteX101" fmla="*/ 168275 w 5676316"/>
              <a:gd name="connsiteY101" fmla="*/ 1922462 h 6858000"/>
              <a:gd name="connsiteX102" fmla="*/ 157163 w 5676316"/>
              <a:gd name="connsiteY102" fmla="*/ 1870075 h 6858000"/>
              <a:gd name="connsiteX103" fmla="*/ 142875 w 5676316"/>
              <a:gd name="connsiteY103" fmla="*/ 1824037 h 6858000"/>
              <a:gd name="connsiteX104" fmla="*/ 127000 w 5676316"/>
              <a:gd name="connsiteY104" fmla="*/ 1782762 h 6858000"/>
              <a:gd name="connsiteX105" fmla="*/ 107950 w 5676316"/>
              <a:gd name="connsiteY105" fmla="*/ 1743075 h 6858000"/>
              <a:gd name="connsiteX106" fmla="*/ 88900 w 5676316"/>
              <a:gd name="connsiteY106" fmla="*/ 1708150 h 6858000"/>
              <a:gd name="connsiteX107" fmla="*/ 69850 w 5676316"/>
              <a:gd name="connsiteY107" fmla="*/ 1671637 h 6858000"/>
              <a:gd name="connsiteX108" fmla="*/ 52388 w 5676316"/>
              <a:gd name="connsiteY108" fmla="*/ 1631950 h 6858000"/>
              <a:gd name="connsiteX109" fmla="*/ 34925 w 5676316"/>
              <a:gd name="connsiteY109" fmla="*/ 1589087 h 6858000"/>
              <a:gd name="connsiteX110" fmla="*/ 20638 w 5676316"/>
              <a:gd name="connsiteY110" fmla="*/ 1544637 h 6858000"/>
              <a:gd name="connsiteX111" fmla="*/ 11113 w 5676316"/>
              <a:gd name="connsiteY111" fmla="*/ 1492250 h 6858000"/>
              <a:gd name="connsiteX112" fmla="*/ 1588 w 5676316"/>
              <a:gd name="connsiteY112" fmla="*/ 1431925 h 6858000"/>
              <a:gd name="connsiteX113" fmla="*/ 0 w 5676316"/>
              <a:gd name="connsiteY113" fmla="*/ 1363662 h 6858000"/>
              <a:gd name="connsiteX114" fmla="*/ 1588 w 5676316"/>
              <a:gd name="connsiteY114" fmla="*/ 1295400 h 6858000"/>
              <a:gd name="connsiteX115" fmla="*/ 11113 w 5676316"/>
              <a:gd name="connsiteY115" fmla="*/ 1235075 h 6858000"/>
              <a:gd name="connsiteX116" fmla="*/ 20638 w 5676316"/>
              <a:gd name="connsiteY116" fmla="*/ 1182687 h 6858000"/>
              <a:gd name="connsiteX117" fmla="*/ 34925 w 5676316"/>
              <a:gd name="connsiteY117" fmla="*/ 1136650 h 6858000"/>
              <a:gd name="connsiteX118" fmla="*/ 52388 w 5676316"/>
              <a:gd name="connsiteY118" fmla="*/ 1095375 h 6858000"/>
              <a:gd name="connsiteX119" fmla="*/ 69850 w 5676316"/>
              <a:gd name="connsiteY119" fmla="*/ 1055687 h 6858000"/>
              <a:gd name="connsiteX120" fmla="*/ 88900 w 5676316"/>
              <a:gd name="connsiteY120" fmla="*/ 1017587 h 6858000"/>
              <a:gd name="connsiteX121" fmla="*/ 107950 w 5676316"/>
              <a:gd name="connsiteY121" fmla="*/ 981075 h 6858000"/>
              <a:gd name="connsiteX122" fmla="*/ 127000 w 5676316"/>
              <a:gd name="connsiteY122" fmla="*/ 942975 h 6858000"/>
              <a:gd name="connsiteX123" fmla="*/ 142875 w 5676316"/>
              <a:gd name="connsiteY123" fmla="*/ 901700 h 6858000"/>
              <a:gd name="connsiteX124" fmla="*/ 157163 w 5676316"/>
              <a:gd name="connsiteY124" fmla="*/ 854075 h 6858000"/>
              <a:gd name="connsiteX125" fmla="*/ 168275 w 5676316"/>
              <a:gd name="connsiteY125" fmla="*/ 801687 h 6858000"/>
              <a:gd name="connsiteX126" fmla="*/ 176213 w 5676316"/>
              <a:gd name="connsiteY126" fmla="*/ 744537 h 6858000"/>
              <a:gd name="connsiteX127" fmla="*/ 179388 w 5676316"/>
              <a:gd name="connsiteY127" fmla="*/ 673100 h 6858000"/>
              <a:gd name="connsiteX128" fmla="*/ 176213 w 5676316"/>
              <a:gd name="connsiteY128" fmla="*/ 606425 h 6858000"/>
              <a:gd name="connsiteX129" fmla="*/ 168275 w 5676316"/>
              <a:gd name="connsiteY129" fmla="*/ 546100 h 6858000"/>
              <a:gd name="connsiteX130" fmla="*/ 157163 w 5676316"/>
              <a:gd name="connsiteY130" fmla="*/ 496887 h 6858000"/>
              <a:gd name="connsiteX131" fmla="*/ 142875 w 5676316"/>
              <a:gd name="connsiteY131" fmla="*/ 450850 h 6858000"/>
              <a:gd name="connsiteX132" fmla="*/ 127000 w 5676316"/>
              <a:gd name="connsiteY132" fmla="*/ 409575 h 6858000"/>
              <a:gd name="connsiteX133" fmla="*/ 109538 w 5676316"/>
              <a:gd name="connsiteY133" fmla="*/ 369887 h 6858000"/>
              <a:gd name="connsiteX134" fmla="*/ 92075 w 5676316"/>
              <a:gd name="connsiteY134" fmla="*/ 334962 h 6858000"/>
              <a:gd name="connsiteX135" fmla="*/ 73025 w 5676316"/>
              <a:gd name="connsiteY135" fmla="*/ 296862 h 6858000"/>
              <a:gd name="connsiteX136" fmla="*/ 53975 w 5676316"/>
              <a:gd name="connsiteY136" fmla="*/ 260350 h 6858000"/>
              <a:gd name="connsiteX137" fmla="*/ 38100 w 5676316"/>
              <a:gd name="connsiteY137" fmla="*/ 217487 h 6858000"/>
              <a:gd name="connsiteX138" fmla="*/ 22225 w 5676316"/>
              <a:gd name="connsiteY138" fmla="*/ 174625 h 6858000"/>
              <a:gd name="connsiteX139" fmla="*/ 12700 w 5676316"/>
              <a:gd name="connsiteY139" fmla="*/ 122237 h 6858000"/>
              <a:gd name="connsiteX140" fmla="*/ 4763 w 5676316"/>
              <a:gd name="connsiteY140" fmla="*/ 6667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5676316" h="6858000">
                <a:moveTo>
                  <a:pt x="0" y="0"/>
                </a:moveTo>
                <a:lnTo>
                  <a:pt x="5676316" y="0"/>
                </a:lnTo>
                <a:lnTo>
                  <a:pt x="5676316" y="6858000"/>
                </a:lnTo>
                <a:lnTo>
                  <a:pt x="0" y="6858000"/>
                </a:lnTo>
                <a:lnTo>
                  <a:pt x="4763" y="6791325"/>
                </a:lnTo>
                <a:lnTo>
                  <a:pt x="12700" y="6735762"/>
                </a:lnTo>
                <a:lnTo>
                  <a:pt x="22225" y="6683375"/>
                </a:lnTo>
                <a:lnTo>
                  <a:pt x="38100" y="6640512"/>
                </a:lnTo>
                <a:lnTo>
                  <a:pt x="53975" y="6597650"/>
                </a:lnTo>
                <a:lnTo>
                  <a:pt x="73025" y="6561137"/>
                </a:lnTo>
                <a:lnTo>
                  <a:pt x="92075" y="6523037"/>
                </a:lnTo>
                <a:lnTo>
                  <a:pt x="109538" y="6488112"/>
                </a:lnTo>
                <a:lnTo>
                  <a:pt x="127000" y="6448425"/>
                </a:lnTo>
                <a:lnTo>
                  <a:pt x="142875" y="6407150"/>
                </a:lnTo>
                <a:lnTo>
                  <a:pt x="157163" y="6361112"/>
                </a:lnTo>
                <a:lnTo>
                  <a:pt x="168275" y="6311900"/>
                </a:lnTo>
                <a:lnTo>
                  <a:pt x="176213" y="6251575"/>
                </a:lnTo>
                <a:lnTo>
                  <a:pt x="179388" y="6183312"/>
                </a:lnTo>
                <a:lnTo>
                  <a:pt x="176213" y="6113462"/>
                </a:lnTo>
                <a:lnTo>
                  <a:pt x="168275" y="6056312"/>
                </a:lnTo>
                <a:lnTo>
                  <a:pt x="157163" y="6003925"/>
                </a:lnTo>
                <a:lnTo>
                  <a:pt x="142875" y="5956300"/>
                </a:lnTo>
                <a:lnTo>
                  <a:pt x="127000" y="5915025"/>
                </a:lnTo>
                <a:lnTo>
                  <a:pt x="107950" y="5876925"/>
                </a:lnTo>
                <a:lnTo>
                  <a:pt x="88900" y="5840412"/>
                </a:lnTo>
                <a:lnTo>
                  <a:pt x="69850" y="5802312"/>
                </a:lnTo>
                <a:lnTo>
                  <a:pt x="52388" y="5762625"/>
                </a:lnTo>
                <a:lnTo>
                  <a:pt x="34925" y="5721350"/>
                </a:lnTo>
                <a:lnTo>
                  <a:pt x="20638" y="5675312"/>
                </a:lnTo>
                <a:lnTo>
                  <a:pt x="11113" y="5622925"/>
                </a:lnTo>
                <a:lnTo>
                  <a:pt x="1588" y="5562600"/>
                </a:lnTo>
                <a:lnTo>
                  <a:pt x="0" y="5494337"/>
                </a:lnTo>
                <a:lnTo>
                  <a:pt x="1588" y="5426075"/>
                </a:lnTo>
                <a:lnTo>
                  <a:pt x="11113" y="5365750"/>
                </a:lnTo>
                <a:lnTo>
                  <a:pt x="20638" y="5313362"/>
                </a:lnTo>
                <a:lnTo>
                  <a:pt x="34925" y="5268912"/>
                </a:lnTo>
                <a:lnTo>
                  <a:pt x="52388" y="5226050"/>
                </a:lnTo>
                <a:lnTo>
                  <a:pt x="69850" y="5186362"/>
                </a:lnTo>
                <a:lnTo>
                  <a:pt x="88900" y="5149850"/>
                </a:lnTo>
                <a:lnTo>
                  <a:pt x="107950" y="5114925"/>
                </a:lnTo>
                <a:lnTo>
                  <a:pt x="127000" y="5075237"/>
                </a:lnTo>
                <a:lnTo>
                  <a:pt x="142875" y="5033962"/>
                </a:lnTo>
                <a:lnTo>
                  <a:pt x="157163" y="4987925"/>
                </a:lnTo>
                <a:lnTo>
                  <a:pt x="168275" y="4935537"/>
                </a:lnTo>
                <a:lnTo>
                  <a:pt x="176213" y="4875212"/>
                </a:lnTo>
                <a:lnTo>
                  <a:pt x="179388" y="4806950"/>
                </a:lnTo>
                <a:lnTo>
                  <a:pt x="176213" y="4738687"/>
                </a:lnTo>
                <a:lnTo>
                  <a:pt x="168275" y="4678362"/>
                </a:lnTo>
                <a:lnTo>
                  <a:pt x="157163" y="4625975"/>
                </a:lnTo>
                <a:lnTo>
                  <a:pt x="142875" y="4579937"/>
                </a:lnTo>
                <a:lnTo>
                  <a:pt x="127000" y="4537075"/>
                </a:lnTo>
                <a:lnTo>
                  <a:pt x="107950" y="4498975"/>
                </a:lnTo>
                <a:lnTo>
                  <a:pt x="69850" y="4424362"/>
                </a:lnTo>
                <a:lnTo>
                  <a:pt x="52388" y="4386262"/>
                </a:lnTo>
                <a:lnTo>
                  <a:pt x="34925" y="4343400"/>
                </a:lnTo>
                <a:lnTo>
                  <a:pt x="20638" y="4297362"/>
                </a:lnTo>
                <a:lnTo>
                  <a:pt x="11113" y="4244975"/>
                </a:lnTo>
                <a:lnTo>
                  <a:pt x="1588" y="4186237"/>
                </a:lnTo>
                <a:lnTo>
                  <a:pt x="0" y="4116387"/>
                </a:lnTo>
                <a:lnTo>
                  <a:pt x="1588" y="4048125"/>
                </a:lnTo>
                <a:lnTo>
                  <a:pt x="11113" y="3987800"/>
                </a:lnTo>
                <a:lnTo>
                  <a:pt x="20638" y="3935412"/>
                </a:lnTo>
                <a:lnTo>
                  <a:pt x="34925" y="3890962"/>
                </a:lnTo>
                <a:lnTo>
                  <a:pt x="52388" y="3848100"/>
                </a:lnTo>
                <a:lnTo>
                  <a:pt x="69850" y="3811587"/>
                </a:lnTo>
                <a:lnTo>
                  <a:pt x="107950" y="3736975"/>
                </a:lnTo>
                <a:lnTo>
                  <a:pt x="127000" y="3697287"/>
                </a:lnTo>
                <a:lnTo>
                  <a:pt x="142875" y="3656012"/>
                </a:lnTo>
                <a:lnTo>
                  <a:pt x="157163" y="3609975"/>
                </a:lnTo>
                <a:lnTo>
                  <a:pt x="168275" y="3557587"/>
                </a:lnTo>
                <a:lnTo>
                  <a:pt x="176213" y="3497262"/>
                </a:lnTo>
                <a:lnTo>
                  <a:pt x="179388" y="3427412"/>
                </a:lnTo>
                <a:lnTo>
                  <a:pt x="176213" y="3360737"/>
                </a:lnTo>
                <a:lnTo>
                  <a:pt x="168275" y="3300412"/>
                </a:lnTo>
                <a:lnTo>
                  <a:pt x="157163" y="3248025"/>
                </a:lnTo>
                <a:lnTo>
                  <a:pt x="142875" y="3201987"/>
                </a:lnTo>
                <a:lnTo>
                  <a:pt x="127000" y="3160712"/>
                </a:lnTo>
                <a:lnTo>
                  <a:pt x="107950" y="3121025"/>
                </a:lnTo>
                <a:lnTo>
                  <a:pt x="88900" y="3084512"/>
                </a:lnTo>
                <a:lnTo>
                  <a:pt x="69850" y="3046412"/>
                </a:lnTo>
                <a:lnTo>
                  <a:pt x="52388" y="3009900"/>
                </a:lnTo>
                <a:lnTo>
                  <a:pt x="34925" y="2967037"/>
                </a:lnTo>
                <a:lnTo>
                  <a:pt x="20638" y="2922587"/>
                </a:lnTo>
                <a:lnTo>
                  <a:pt x="11113" y="2868612"/>
                </a:lnTo>
                <a:lnTo>
                  <a:pt x="1588" y="2809875"/>
                </a:lnTo>
                <a:lnTo>
                  <a:pt x="0" y="2741612"/>
                </a:lnTo>
                <a:lnTo>
                  <a:pt x="1588" y="2671762"/>
                </a:lnTo>
                <a:lnTo>
                  <a:pt x="11113" y="2613025"/>
                </a:lnTo>
                <a:lnTo>
                  <a:pt x="20638" y="2560637"/>
                </a:lnTo>
                <a:lnTo>
                  <a:pt x="34925" y="2513012"/>
                </a:lnTo>
                <a:lnTo>
                  <a:pt x="52388" y="2471737"/>
                </a:lnTo>
                <a:lnTo>
                  <a:pt x="69850" y="2433637"/>
                </a:lnTo>
                <a:lnTo>
                  <a:pt x="88900" y="2395537"/>
                </a:lnTo>
                <a:lnTo>
                  <a:pt x="107950" y="2359025"/>
                </a:lnTo>
                <a:lnTo>
                  <a:pt x="127000" y="2319337"/>
                </a:lnTo>
                <a:lnTo>
                  <a:pt x="142875" y="2278062"/>
                </a:lnTo>
                <a:lnTo>
                  <a:pt x="157163" y="2232025"/>
                </a:lnTo>
                <a:lnTo>
                  <a:pt x="168275" y="2179637"/>
                </a:lnTo>
                <a:lnTo>
                  <a:pt x="176213" y="2119312"/>
                </a:lnTo>
                <a:lnTo>
                  <a:pt x="179388" y="2051050"/>
                </a:lnTo>
                <a:lnTo>
                  <a:pt x="176213" y="1982787"/>
                </a:lnTo>
                <a:lnTo>
                  <a:pt x="168275" y="1922462"/>
                </a:lnTo>
                <a:lnTo>
                  <a:pt x="157163" y="1870075"/>
                </a:lnTo>
                <a:lnTo>
                  <a:pt x="142875" y="1824037"/>
                </a:lnTo>
                <a:lnTo>
                  <a:pt x="127000" y="1782762"/>
                </a:lnTo>
                <a:lnTo>
                  <a:pt x="107950" y="1743075"/>
                </a:lnTo>
                <a:lnTo>
                  <a:pt x="88900" y="1708150"/>
                </a:lnTo>
                <a:lnTo>
                  <a:pt x="69850" y="1671637"/>
                </a:lnTo>
                <a:lnTo>
                  <a:pt x="52388" y="1631950"/>
                </a:lnTo>
                <a:lnTo>
                  <a:pt x="34925" y="1589087"/>
                </a:lnTo>
                <a:lnTo>
                  <a:pt x="20638" y="1544637"/>
                </a:lnTo>
                <a:lnTo>
                  <a:pt x="11113" y="1492250"/>
                </a:lnTo>
                <a:lnTo>
                  <a:pt x="1588" y="1431925"/>
                </a:lnTo>
                <a:lnTo>
                  <a:pt x="0" y="1363662"/>
                </a:lnTo>
                <a:lnTo>
                  <a:pt x="1588" y="1295400"/>
                </a:lnTo>
                <a:lnTo>
                  <a:pt x="11113" y="1235075"/>
                </a:lnTo>
                <a:lnTo>
                  <a:pt x="20638" y="1182687"/>
                </a:lnTo>
                <a:lnTo>
                  <a:pt x="34925" y="1136650"/>
                </a:lnTo>
                <a:lnTo>
                  <a:pt x="52388" y="1095375"/>
                </a:lnTo>
                <a:lnTo>
                  <a:pt x="69850" y="1055687"/>
                </a:lnTo>
                <a:lnTo>
                  <a:pt x="88900" y="1017587"/>
                </a:lnTo>
                <a:lnTo>
                  <a:pt x="107950" y="981075"/>
                </a:lnTo>
                <a:lnTo>
                  <a:pt x="127000" y="942975"/>
                </a:lnTo>
                <a:lnTo>
                  <a:pt x="142875" y="901700"/>
                </a:lnTo>
                <a:lnTo>
                  <a:pt x="157163" y="854075"/>
                </a:lnTo>
                <a:lnTo>
                  <a:pt x="168275" y="801687"/>
                </a:lnTo>
                <a:lnTo>
                  <a:pt x="176213" y="744537"/>
                </a:lnTo>
                <a:lnTo>
                  <a:pt x="179388" y="673100"/>
                </a:lnTo>
                <a:lnTo>
                  <a:pt x="176213" y="606425"/>
                </a:lnTo>
                <a:lnTo>
                  <a:pt x="168275" y="546100"/>
                </a:lnTo>
                <a:lnTo>
                  <a:pt x="157163" y="496887"/>
                </a:lnTo>
                <a:lnTo>
                  <a:pt x="142875" y="450850"/>
                </a:lnTo>
                <a:lnTo>
                  <a:pt x="127000" y="409575"/>
                </a:lnTo>
                <a:lnTo>
                  <a:pt x="109538" y="369887"/>
                </a:lnTo>
                <a:lnTo>
                  <a:pt x="92075" y="334962"/>
                </a:lnTo>
                <a:lnTo>
                  <a:pt x="73025" y="296862"/>
                </a:lnTo>
                <a:lnTo>
                  <a:pt x="53975" y="260350"/>
                </a:lnTo>
                <a:lnTo>
                  <a:pt x="38100" y="217487"/>
                </a:lnTo>
                <a:lnTo>
                  <a:pt x="22225" y="174625"/>
                </a:lnTo>
                <a:lnTo>
                  <a:pt x="12700" y="122237"/>
                </a:lnTo>
                <a:lnTo>
                  <a:pt x="4763" y="66675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36ABABD-065F-499E-85B5-EA25DD056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1914" y="382384"/>
            <a:ext cx="4593772" cy="1821185"/>
          </a:xfrm>
        </p:spPr>
        <p:txBody>
          <a:bodyPr anchor="ctr">
            <a:normAutofit/>
          </a:bodyPr>
          <a:lstStyle/>
          <a:p>
            <a:r>
              <a:rPr lang="en-US" sz="4000" dirty="0"/>
              <a:t>Simple Methods - Continued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BD793FF-DD5D-4B23-8ED1-722464459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5739" y="4591540"/>
            <a:ext cx="4604657" cy="8375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Table 1 –  Results of Simple Method Models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FE9C34-96CB-427B-8F55-FB179BA8BF74}"/>
              </a:ext>
            </a:extLst>
          </p:cNvPr>
          <p:cNvSpPr txBox="1"/>
          <p:nvPr/>
        </p:nvSpPr>
        <p:spPr>
          <a:xfrm>
            <a:off x="7162276" y="1880403"/>
            <a:ext cx="45937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variety of simple methods are used in order to create a benchmark to compare against more complex models.</a:t>
            </a:r>
          </a:p>
          <a:p>
            <a:endParaRPr lang="en-US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66092C5-A511-4B5C-8D40-9A4669A8D6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2106458"/>
              </p:ext>
            </p:extLst>
          </p:nvPr>
        </p:nvGraphicFramePr>
        <p:xfrm>
          <a:off x="284584" y="1757074"/>
          <a:ext cx="5946517" cy="264731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87922">
                  <a:extLst>
                    <a:ext uri="{9D8B030D-6E8A-4147-A177-3AD203B41FA5}">
                      <a16:colId xmlns:a16="http://schemas.microsoft.com/office/drawing/2014/main" val="1821059993"/>
                    </a:ext>
                  </a:extLst>
                </a:gridCol>
                <a:gridCol w="1620593">
                  <a:extLst>
                    <a:ext uri="{9D8B030D-6E8A-4147-A177-3AD203B41FA5}">
                      <a16:colId xmlns:a16="http://schemas.microsoft.com/office/drawing/2014/main" val="361685444"/>
                    </a:ext>
                  </a:extLst>
                </a:gridCol>
                <a:gridCol w="1455192">
                  <a:extLst>
                    <a:ext uri="{9D8B030D-6E8A-4147-A177-3AD203B41FA5}">
                      <a16:colId xmlns:a16="http://schemas.microsoft.com/office/drawing/2014/main" val="4294903087"/>
                    </a:ext>
                  </a:extLst>
                </a:gridCol>
                <a:gridCol w="659339">
                  <a:extLst>
                    <a:ext uri="{9D8B030D-6E8A-4147-A177-3AD203B41FA5}">
                      <a16:colId xmlns:a16="http://schemas.microsoft.com/office/drawing/2014/main" val="2962343135"/>
                    </a:ext>
                  </a:extLst>
                </a:gridCol>
                <a:gridCol w="592499">
                  <a:extLst>
                    <a:ext uri="{9D8B030D-6E8A-4147-A177-3AD203B41FA5}">
                      <a16:colId xmlns:a16="http://schemas.microsoft.com/office/drawing/2014/main" val="3157844668"/>
                    </a:ext>
                  </a:extLst>
                </a:gridCol>
                <a:gridCol w="830972">
                  <a:extLst>
                    <a:ext uri="{9D8B030D-6E8A-4147-A177-3AD203B41FA5}">
                      <a16:colId xmlns:a16="http://schemas.microsoft.com/office/drawing/2014/main" val="242601241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Model Name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Description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RMSE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MAPE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TREND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SEASONALITY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6810714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Drift Method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Averages the change in the historical data to calculate a slope and uses the resulting line to forecast future values.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2114826753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8.127975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Yes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No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8068966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Naïve Method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Forecasts all future values to the last observation.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2178374718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4.924187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No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No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5834776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Average Method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Forecasts all future values to the average of the historical data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2465492089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10.80514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No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No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20848549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Seasonal Naïve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Forecasts all future values to the last observation of the same season.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2848729922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10.822929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No 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Yes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3393124603"/>
                  </a:ext>
                </a:extLst>
              </a:tr>
            </a:tbl>
          </a:graphicData>
        </a:graphic>
      </p:graphicFrame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4941F18A-EC9A-4058-BD9F-290034D2F0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4377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22299"/>
    </mc:Choice>
    <mc:Fallback xmlns="">
      <p:transition spd="slow" advTm="222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EBF435-804A-4486-8628-7EB353175B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Simple Methods - Forecasts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E6F29335-4EC0-491D-A128-582431D6512C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2066" y="1792370"/>
            <a:ext cx="5886450" cy="303720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B22CF73-3818-4F16-9460-086E5440F566}"/>
              </a:ext>
            </a:extLst>
          </p:cNvPr>
          <p:cNvSpPr/>
          <p:nvPr/>
        </p:nvSpPr>
        <p:spPr>
          <a:xfrm>
            <a:off x="3639421" y="5080998"/>
            <a:ext cx="42612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Figure 4 – Simple Methods Forecast Results</a:t>
            </a:r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2ED82818-49C8-4BE2-AE7A-337CE7BC62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230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93"/>
    </mc:Choice>
    <mc:Fallback xmlns="">
      <p:transition spd="slow" advTm="53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ABABD-065F-499E-85B5-EA25DD056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1914" y="382384"/>
            <a:ext cx="4593772" cy="1821185"/>
          </a:xfrm>
        </p:spPr>
        <p:txBody>
          <a:bodyPr anchor="ctr">
            <a:normAutofit/>
          </a:bodyPr>
          <a:lstStyle/>
          <a:p>
            <a:r>
              <a:rPr lang="en-US" sz="4000" dirty="0"/>
              <a:t>Linear Regression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BD793FF-DD5D-4B23-8ED1-722464459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4191" y="3649980"/>
            <a:ext cx="4604657" cy="83752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Table 2 – Results of Linear Regression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BF1235F-A382-4555-AB36-35E9BA4F7DB0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84" y="1798002"/>
            <a:ext cx="4761369" cy="326199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59E75676-8E5C-4AFF-A5B1-63382D12FD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1051308"/>
              </p:ext>
            </p:extLst>
          </p:nvPr>
        </p:nvGraphicFramePr>
        <p:xfrm>
          <a:off x="6095998" y="1942149"/>
          <a:ext cx="6008485" cy="123831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96132">
                  <a:extLst>
                    <a:ext uri="{9D8B030D-6E8A-4147-A177-3AD203B41FA5}">
                      <a16:colId xmlns:a16="http://schemas.microsoft.com/office/drawing/2014/main" val="1479300737"/>
                    </a:ext>
                  </a:extLst>
                </a:gridCol>
                <a:gridCol w="1780815">
                  <a:extLst>
                    <a:ext uri="{9D8B030D-6E8A-4147-A177-3AD203B41FA5}">
                      <a16:colId xmlns:a16="http://schemas.microsoft.com/office/drawing/2014/main" val="3162507978"/>
                    </a:ext>
                  </a:extLst>
                </a:gridCol>
                <a:gridCol w="996156">
                  <a:extLst>
                    <a:ext uri="{9D8B030D-6E8A-4147-A177-3AD203B41FA5}">
                      <a16:colId xmlns:a16="http://schemas.microsoft.com/office/drawing/2014/main" val="707977178"/>
                    </a:ext>
                  </a:extLst>
                </a:gridCol>
                <a:gridCol w="742384">
                  <a:extLst>
                    <a:ext uri="{9D8B030D-6E8A-4147-A177-3AD203B41FA5}">
                      <a16:colId xmlns:a16="http://schemas.microsoft.com/office/drawing/2014/main" val="3093862964"/>
                    </a:ext>
                  </a:extLst>
                </a:gridCol>
                <a:gridCol w="853367">
                  <a:extLst>
                    <a:ext uri="{9D8B030D-6E8A-4147-A177-3AD203B41FA5}">
                      <a16:colId xmlns:a16="http://schemas.microsoft.com/office/drawing/2014/main" val="376459358"/>
                    </a:ext>
                  </a:extLst>
                </a:gridCol>
                <a:gridCol w="839631">
                  <a:extLst>
                    <a:ext uri="{9D8B030D-6E8A-4147-A177-3AD203B41FA5}">
                      <a16:colId xmlns:a16="http://schemas.microsoft.com/office/drawing/2014/main" val="2838911714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Model Name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Description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RMSE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MAPE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TREND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SEASONALITY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16865625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Linear Regression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Uses the linear relationship between the forecast variable (y) and the predictor variable (x) to obtain the forecast value.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1084874242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5.814253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Yes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Yes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b"/>
                </a:tc>
                <a:extLst>
                  <a:ext uri="{0D108BD9-81ED-4DB2-BD59-A6C34878D82A}">
                    <a16:rowId xmlns:a16="http://schemas.microsoft.com/office/drawing/2014/main" val="2769433003"/>
                  </a:ext>
                </a:extLst>
              </a:tr>
            </a:tbl>
          </a:graphicData>
        </a:graphic>
      </p:graphicFrame>
      <p:sp>
        <p:nvSpPr>
          <p:cNvPr id="12" name="Content Placeholder 10">
            <a:extLst>
              <a:ext uri="{FF2B5EF4-FFF2-40B4-BE49-F238E27FC236}">
                <a16:creationId xmlns:a16="http://schemas.microsoft.com/office/drawing/2014/main" id="{0DE87E10-66AD-4CD1-984A-1C15CBC66943}"/>
              </a:ext>
            </a:extLst>
          </p:cNvPr>
          <p:cNvSpPr txBox="1">
            <a:spLocks/>
          </p:cNvSpPr>
          <p:nvPr/>
        </p:nvSpPr>
        <p:spPr>
          <a:xfrm>
            <a:off x="1432496" y="5377683"/>
            <a:ext cx="4604657" cy="8375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Gill Sans MT" panose="020B0502020104020203" pitchFamily="34" charset="0"/>
              <a:buChar char="–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10000"/>
              </a:lnSpc>
              <a:spcBef>
                <a:spcPts val="7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tx1"/>
                </a:solidFill>
              </a:rPr>
              <a:t>Figure 5 – Time Series Decomposition using STL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6CA34299-0060-4CA6-B5FA-D02F47E6BC96}"/>
              </a:ext>
            </a:extLst>
          </p:cNvPr>
          <p:cNvSpPr/>
          <p:nvPr/>
        </p:nvSpPr>
        <p:spPr>
          <a:xfrm>
            <a:off x="6520873" y="4812145"/>
            <a:ext cx="4761369" cy="166347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Linear Regression Model minimized RMSE more than our Simple Methods – Drift Model benchmark!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DBB93BA8-F793-4A2D-BCF8-F3562815FE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710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20"/>
    </mc:Choice>
    <mc:Fallback xmlns="">
      <p:transition spd="slow" advTm="102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1113</Words>
  <Application>Microsoft Office PowerPoint</Application>
  <PresentationFormat>Widescreen</PresentationFormat>
  <Paragraphs>177</Paragraphs>
  <Slides>16</Slides>
  <Notes>7</Notes>
  <HiddenSlides>0</HiddenSlides>
  <MMClips>16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Gill Sans MT</vt:lpstr>
      <vt:lpstr>Impact</vt:lpstr>
      <vt:lpstr>Badge</vt:lpstr>
      <vt:lpstr>State of Illinois Revenue Data – Time Series Forecasting</vt:lpstr>
      <vt:lpstr>Objectives</vt:lpstr>
      <vt:lpstr>Data Exploration</vt:lpstr>
      <vt:lpstr>Data Exploration – Continued</vt:lpstr>
      <vt:lpstr>Data Exploration - Continued</vt:lpstr>
      <vt:lpstr>Model Evaluations</vt:lpstr>
      <vt:lpstr>Simple Methods - Continued</vt:lpstr>
      <vt:lpstr>Simple Methods - Forecasts</vt:lpstr>
      <vt:lpstr>Linear Regression</vt:lpstr>
      <vt:lpstr>Exponential Smoothing</vt:lpstr>
      <vt:lpstr>Exponential smoothing method model forecasting results</vt:lpstr>
      <vt:lpstr>ARIMA Method Models</vt:lpstr>
      <vt:lpstr>ARIMA Method Models</vt:lpstr>
      <vt:lpstr>Linear Regression Model </vt:lpstr>
      <vt:lpstr>Linear Forecast residuals</vt:lpstr>
      <vt:lpstr>Next Steps…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State of Illinois Revenue Data – Time Series Forecasting</dc:title>
  <dc:creator>Megan Cusey</dc:creator>
  <cp:lastModifiedBy> </cp:lastModifiedBy>
  <cp:revision>1</cp:revision>
  <dcterms:created xsi:type="dcterms:W3CDTF">2019-10-18T02:38:47Z</dcterms:created>
  <dcterms:modified xsi:type="dcterms:W3CDTF">2019-10-18T03:57:24Z</dcterms:modified>
</cp:coreProperties>
</file>